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2" r:id="rId4"/>
    <p:sldId id="278" r:id="rId5"/>
    <p:sldId id="279" r:id="rId6"/>
    <p:sldId id="260" r:id="rId7"/>
    <p:sldId id="266" r:id="rId8"/>
    <p:sldId id="268" r:id="rId9"/>
    <p:sldId id="276" r:id="rId10"/>
    <p:sldId id="277" r:id="rId11"/>
    <p:sldId id="269" r:id="rId12"/>
    <p:sldId id="273" r:id="rId13"/>
    <p:sldId id="274" r:id="rId14"/>
    <p:sldId id="275" r:id="rId15"/>
    <p:sldId id="262" r:id="rId16"/>
    <p:sldId id="263" r:id="rId17"/>
    <p:sldId id="264"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54733F-6351-4FE5-8922-81851E5C8CA5}" v="19" dt="2024-03-09T17:10:45.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vardhan" userId="e4b991a47605cf11" providerId="LiveId" clId="{F254733F-6351-4FE5-8922-81851E5C8CA5}"/>
    <pc:docChg chg="undo redo custSel addSld delSld modSld sldOrd">
      <pc:chgData name="vishnu vardhan" userId="e4b991a47605cf11" providerId="LiveId" clId="{F254733F-6351-4FE5-8922-81851E5C8CA5}" dt="2024-03-09T17:10:45.099" v="88"/>
      <pc:docMkLst>
        <pc:docMk/>
      </pc:docMkLst>
      <pc:sldChg chg="modSp mod ord">
        <pc:chgData name="vishnu vardhan" userId="e4b991a47605cf11" providerId="LiveId" clId="{F254733F-6351-4FE5-8922-81851E5C8CA5}" dt="2024-03-09T16:51:41.194" v="62"/>
        <pc:sldMkLst>
          <pc:docMk/>
          <pc:sldMk cId="628442108" sldId="262"/>
        </pc:sldMkLst>
        <pc:spChg chg="mod">
          <ac:chgData name="vishnu vardhan" userId="e4b991a47605cf11" providerId="LiveId" clId="{F254733F-6351-4FE5-8922-81851E5C8CA5}" dt="2024-03-09T16:38:53.937" v="15" actId="20577"/>
          <ac:spMkLst>
            <pc:docMk/>
            <pc:sldMk cId="628442108" sldId="262"/>
            <ac:spMk id="3" creationId="{41C60EB2-957C-C2FF-9FCC-98D9D258508B}"/>
          </ac:spMkLst>
        </pc:spChg>
      </pc:sldChg>
      <pc:sldChg chg="ord">
        <pc:chgData name="vishnu vardhan" userId="e4b991a47605cf11" providerId="LiveId" clId="{F254733F-6351-4FE5-8922-81851E5C8CA5}" dt="2024-03-09T16:51:47.849" v="64"/>
        <pc:sldMkLst>
          <pc:docMk/>
          <pc:sldMk cId="3242335351" sldId="263"/>
        </pc:sldMkLst>
      </pc:sldChg>
      <pc:sldChg chg="del">
        <pc:chgData name="vishnu vardhan" userId="e4b991a47605cf11" providerId="LiveId" clId="{F254733F-6351-4FE5-8922-81851E5C8CA5}" dt="2024-03-09T16:32:49.156" v="0" actId="47"/>
        <pc:sldMkLst>
          <pc:docMk/>
          <pc:sldMk cId="2613329597" sldId="265"/>
        </pc:sldMkLst>
      </pc:sldChg>
      <pc:sldChg chg="addSp delSp modSp new mod">
        <pc:chgData name="vishnu vardhan" userId="e4b991a47605cf11" providerId="LiveId" clId="{F254733F-6351-4FE5-8922-81851E5C8CA5}" dt="2024-03-09T16:51:01.871" v="60" actId="21"/>
        <pc:sldMkLst>
          <pc:docMk/>
          <pc:sldMk cId="3338538181" sldId="268"/>
        </pc:sldMkLst>
        <pc:spChg chg="add mod">
          <ac:chgData name="vishnu vardhan" userId="e4b991a47605cf11" providerId="LiveId" clId="{F254733F-6351-4FE5-8922-81851E5C8CA5}" dt="2024-03-09T16:40:00.465" v="18" actId="113"/>
          <ac:spMkLst>
            <pc:docMk/>
            <pc:sldMk cId="3338538181" sldId="268"/>
            <ac:spMk id="4" creationId="{DC8C86C0-3C58-F4B7-7909-694E9FFCB218}"/>
          </ac:spMkLst>
        </pc:spChg>
        <pc:picChg chg="add mod">
          <ac:chgData name="vishnu vardhan" userId="e4b991a47605cf11" providerId="LiveId" clId="{F254733F-6351-4FE5-8922-81851E5C8CA5}" dt="2024-03-09T16:41:45.604" v="27" actId="1076"/>
          <ac:picMkLst>
            <pc:docMk/>
            <pc:sldMk cId="3338538181" sldId="268"/>
            <ac:picMk id="2" creationId="{2598C41E-7646-0AFB-1089-0C4EC8CF1007}"/>
          </ac:picMkLst>
        </pc:picChg>
        <pc:picChg chg="add del mod">
          <ac:chgData name="vishnu vardhan" userId="e4b991a47605cf11" providerId="LiveId" clId="{F254733F-6351-4FE5-8922-81851E5C8CA5}" dt="2024-03-09T16:40:33.663" v="21" actId="478"/>
          <ac:picMkLst>
            <pc:docMk/>
            <pc:sldMk cId="3338538181" sldId="268"/>
            <ac:picMk id="5" creationId="{14CEB5B7-816F-77C4-65AD-92B2E9635DA8}"/>
          </ac:picMkLst>
        </pc:picChg>
        <pc:picChg chg="add del mod">
          <ac:chgData name="vishnu vardhan" userId="e4b991a47605cf11" providerId="LiveId" clId="{F254733F-6351-4FE5-8922-81851E5C8CA5}" dt="2024-03-09T16:40:47.716" v="24" actId="478"/>
          <ac:picMkLst>
            <pc:docMk/>
            <pc:sldMk cId="3338538181" sldId="268"/>
            <ac:picMk id="6" creationId="{EF792F8F-0FA7-186C-1091-92373D0A0DB2}"/>
          </ac:picMkLst>
        </pc:picChg>
        <pc:picChg chg="add del mod">
          <ac:chgData name="vishnu vardhan" userId="e4b991a47605cf11" providerId="LiveId" clId="{F254733F-6351-4FE5-8922-81851E5C8CA5}" dt="2024-03-09T16:51:01.871" v="60" actId="21"/>
          <ac:picMkLst>
            <pc:docMk/>
            <pc:sldMk cId="3338538181" sldId="268"/>
            <ac:picMk id="8" creationId="{76DA0840-FDA1-4BA4-AD43-EE51E2C1FF67}"/>
          </ac:picMkLst>
        </pc:picChg>
        <pc:picChg chg="add mod">
          <ac:chgData name="vishnu vardhan" userId="e4b991a47605cf11" providerId="LiveId" clId="{F254733F-6351-4FE5-8922-81851E5C8CA5}" dt="2024-03-09T16:50:49.641" v="58"/>
          <ac:picMkLst>
            <pc:docMk/>
            <pc:sldMk cId="3338538181" sldId="268"/>
            <ac:picMk id="9" creationId="{94D670FE-F243-FF2B-D0C1-A2EDA62121D4}"/>
          </ac:picMkLst>
        </pc:picChg>
      </pc:sldChg>
      <pc:sldChg chg="addSp delSp modSp new mod setBg">
        <pc:chgData name="vishnu vardhan" userId="e4b991a47605cf11" providerId="LiveId" clId="{F254733F-6351-4FE5-8922-81851E5C8CA5}" dt="2024-03-09T16:51:01.070" v="59" actId="21"/>
        <pc:sldMkLst>
          <pc:docMk/>
          <pc:sldMk cId="3855961704" sldId="269"/>
        </pc:sldMkLst>
        <pc:spChg chg="add mod">
          <ac:chgData name="vishnu vardhan" userId="e4b991a47605cf11" providerId="LiveId" clId="{F254733F-6351-4FE5-8922-81851E5C8CA5}" dt="2024-03-09T16:48:58.365" v="48" actId="26606"/>
          <ac:spMkLst>
            <pc:docMk/>
            <pc:sldMk cId="3855961704" sldId="269"/>
            <ac:spMk id="4" creationId="{DA32E091-2B50-26D6-0FD4-BBDB79267053}"/>
          </ac:spMkLst>
        </pc:spChg>
        <pc:spChg chg="add del">
          <ac:chgData name="vishnu vardhan" userId="e4b991a47605cf11" providerId="LiveId" clId="{F254733F-6351-4FE5-8922-81851E5C8CA5}" dt="2024-03-09T16:48:58.365" v="48" actId="26606"/>
          <ac:spMkLst>
            <pc:docMk/>
            <pc:sldMk cId="3855961704" sldId="269"/>
            <ac:spMk id="10" creationId="{EEA869E1-F851-4A52-92F5-77E592B76A5B}"/>
          </ac:spMkLst>
        </pc:spChg>
        <pc:spChg chg="add del">
          <ac:chgData name="vishnu vardhan" userId="e4b991a47605cf11" providerId="LiveId" clId="{F254733F-6351-4FE5-8922-81851E5C8CA5}" dt="2024-03-09T16:48:58.365" v="48" actId="26606"/>
          <ac:spMkLst>
            <pc:docMk/>
            <pc:sldMk cId="3855961704" sldId="269"/>
            <ac:spMk id="18" creationId="{0EF77632-1A0C-4B9F-829B-226E68A78E9F}"/>
          </ac:spMkLst>
        </pc:spChg>
        <pc:spChg chg="add del">
          <ac:chgData name="vishnu vardhan" userId="e4b991a47605cf11" providerId="LiveId" clId="{F254733F-6351-4FE5-8922-81851E5C8CA5}" dt="2024-03-09T16:48:58.365" v="48" actId="26606"/>
          <ac:spMkLst>
            <pc:docMk/>
            <pc:sldMk cId="3855961704" sldId="269"/>
            <ac:spMk id="20" creationId="{F3DCFC27-6BCE-42B6-8372-070EA07685D7}"/>
          </ac:spMkLst>
        </pc:spChg>
        <pc:picChg chg="add mod ord">
          <ac:chgData name="vishnu vardhan" userId="e4b991a47605cf11" providerId="LiveId" clId="{F254733F-6351-4FE5-8922-81851E5C8CA5}" dt="2024-03-09T16:48:58.365" v="48" actId="26606"/>
          <ac:picMkLst>
            <pc:docMk/>
            <pc:sldMk cId="3855961704" sldId="269"/>
            <ac:picMk id="2" creationId="{79C2CB7C-80ED-D5C6-51F9-0B20954C2D93}"/>
          </ac:picMkLst>
        </pc:picChg>
        <pc:picChg chg="add del mod">
          <ac:chgData name="vishnu vardhan" userId="e4b991a47605cf11" providerId="LiveId" clId="{F254733F-6351-4FE5-8922-81851E5C8CA5}" dt="2024-03-09T16:51:01.070" v="59" actId="21"/>
          <ac:picMkLst>
            <pc:docMk/>
            <pc:sldMk cId="3855961704" sldId="269"/>
            <ac:picMk id="5" creationId="{94D670FE-F243-FF2B-D0C1-A2EDA62121D4}"/>
          </ac:picMkLst>
        </pc:picChg>
        <pc:picChg chg="add mod">
          <ac:chgData name="vishnu vardhan" userId="e4b991a47605cf11" providerId="LiveId" clId="{F254733F-6351-4FE5-8922-81851E5C8CA5}" dt="2024-03-09T16:50:44.098" v="56"/>
          <ac:picMkLst>
            <pc:docMk/>
            <pc:sldMk cId="3855961704" sldId="269"/>
            <ac:picMk id="8" creationId="{76DA0840-FDA1-4BA4-AD43-EE51E2C1FF67}"/>
          </ac:picMkLst>
        </pc:picChg>
        <pc:picChg chg="add del">
          <ac:chgData name="vishnu vardhan" userId="e4b991a47605cf11" providerId="LiveId" clId="{F254733F-6351-4FE5-8922-81851E5C8CA5}" dt="2024-03-09T16:48:58.365" v="48" actId="26606"/>
          <ac:picMkLst>
            <pc:docMk/>
            <pc:sldMk cId="3855961704" sldId="269"/>
            <ac:picMk id="12" creationId="{B083AD55-8296-44BD-8E14-DD2DDBC351B0}"/>
          </ac:picMkLst>
        </pc:picChg>
        <pc:picChg chg="add del">
          <ac:chgData name="vishnu vardhan" userId="e4b991a47605cf11" providerId="LiveId" clId="{F254733F-6351-4FE5-8922-81851E5C8CA5}" dt="2024-03-09T16:48:58.365" v="48" actId="26606"/>
          <ac:picMkLst>
            <pc:docMk/>
            <pc:sldMk cId="3855961704" sldId="269"/>
            <ac:picMk id="24" creationId="{F82046CE-87C5-4670-A404-6AB453F5A928}"/>
          </ac:picMkLst>
        </pc:picChg>
        <pc:cxnChg chg="add del">
          <ac:chgData name="vishnu vardhan" userId="e4b991a47605cf11" providerId="LiveId" clId="{F254733F-6351-4FE5-8922-81851E5C8CA5}" dt="2024-03-09T16:48:58.365" v="48" actId="26606"/>
          <ac:cxnSpMkLst>
            <pc:docMk/>
            <pc:sldMk cId="3855961704" sldId="269"/>
            <ac:cxnSpMk id="14" creationId="{2BF46B26-15FC-4C5A-94FA-AE9ED64B5C20}"/>
          </ac:cxnSpMkLst>
        </pc:cxnChg>
        <pc:cxnChg chg="add del">
          <ac:chgData name="vishnu vardhan" userId="e4b991a47605cf11" providerId="LiveId" clId="{F254733F-6351-4FE5-8922-81851E5C8CA5}" dt="2024-03-09T16:48:58.365" v="48" actId="26606"/>
          <ac:cxnSpMkLst>
            <pc:docMk/>
            <pc:sldMk cId="3855961704" sldId="269"/>
            <ac:cxnSpMk id="16" creationId="{912F6065-5345-44BD-B66E-5487CCD7A9B9}"/>
          </ac:cxnSpMkLst>
        </pc:cxnChg>
        <pc:cxnChg chg="add del">
          <ac:chgData name="vishnu vardhan" userId="e4b991a47605cf11" providerId="LiveId" clId="{F254733F-6351-4FE5-8922-81851E5C8CA5}" dt="2024-03-09T16:48:58.365" v="48" actId="26606"/>
          <ac:cxnSpMkLst>
            <pc:docMk/>
            <pc:sldMk cId="3855961704" sldId="269"/>
            <ac:cxnSpMk id="22" creationId="{96A4B1E0-284C-4A01-8141-A24D2B8EE093}"/>
          </ac:cxnSpMkLst>
        </pc:cxnChg>
        <pc:cxnChg chg="add del">
          <ac:chgData name="vishnu vardhan" userId="e4b991a47605cf11" providerId="LiveId" clId="{F254733F-6351-4FE5-8922-81851E5C8CA5}" dt="2024-03-09T16:48:58.365" v="48" actId="26606"/>
          <ac:cxnSpMkLst>
            <pc:docMk/>
            <pc:sldMk cId="3855961704" sldId="269"/>
            <ac:cxnSpMk id="26" creationId="{A224BAD7-5931-4CA6-BB58-0CBCFCFA65A5}"/>
          </ac:cxnSpMkLst>
        </pc:cxnChg>
      </pc:sldChg>
      <pc:sldChg chg="addSp delSp modSp new del mod delAnim modAnim">
        <pc:chgData name="vishnu vardhan" userId="e4b991a47605cf11" providerId="LiveId" clId="{F254733F-6351-4FE5-8922-81851E5C8CA5}" dt="2024-03-09T17:03:22.175" v="76" actId="47"/>
        <pc:sldMkLst>
          <pc:docMk/>
          <pc:sldMk cId="231715179" sldId="270"/>
        </pc:sldMkLst>
        <pc:spChg chg="add del">
          <ac:chgData name="vishnu vardhan" userId="e4b991a47605cf11" providerId="LiveId" clId="{F254733F-6351-4FE5-8922-81851E5C8CA5}" dt="2024-03-09T17:03:05.304" v="71" actId="22"/>
          <ac:spMkLst>
            <pc:docMk/>
            <pc:sldMk cId="231715179" sldId="270"/>
            <ac:spMk id="4" creationId="{BA54D7C4-9F85-F82D-B856-2B36DE8B2B5D}"/>
          </ac:spMkLst>
        </pc:spChg>
        <pc:spChg chg="add del mod">
          <ac:chgData name="vishnu vardhan" userId="e4b991a47605cf11" providerId="LiveId" clId="{F254733F-6351-4FE5-8922-81851E5C8CA5}" dt="2024-03-09T17:03:19.367" v="75" actId="21"/>
          <ac:spMkLst>
            <pc:docMk/>
            <pc:sldMk cId="231715179" sldId="270"/>
            <ac:spMk id="6" creationId="{BCC9EB07-1FBB-A686-3C5D-2D44F6B3CC82}"/>
          </ac:spMkLst>
        </pc:spChg>
        <pc:picChg chg="add del mod">
          <ac:chgData name="vishnu vardhan" userId="e4b991a47605cf11" providerId="LiveId" clId="{F254733F-6351-4FE5-8922-81851E5C8CA5}" dt="2024-03-09T17:03:19.367" v="75" actId="21"/>
          <ac:picMkLst>
            <pc:docMk/>
            <pc:sldMk cId="231715179" sldId="270"/>
            <ac:picMk id="2" creationId="{360716B6-8DDB-0F82-4FFA-E72DFC1659F9}"/>
          </ac:picMkLst>
        </pc:picChg>
      </pc:sldChg>
      <pc:sldChg chg="addSp delSp modSp new mod setBg modAnim">
        <pc:chgData name="vishnu vardhan" userId="e4b991a47605cf11" providerId="LiveId" clId="{F254733F-6351-4FE5-8922-81851E5C8CA5}" dt="2024-03-09T17:10:45.099" v="88"/>
        <pc:sldMkLst>
          <pc:docMk/>
          <pc:sldMk cId="3089009544" sldId="271"/>
        </pc:sldMkLst>
        <pc:spChg chg="mod">
          <ac:chgData name="vishnu vardhan" userId="e4b991a47605cf11" providerId="LiveId" clId="{F254733F-6351-4FE5-8922-81851E5C8CA5}" dt="2024-03-09T17:08:57.593" v="85" actId="26606"/>
          <ac:spMkLst>
            <pc:docMk/>
            <pc:sldMk cId="3089009544" sldId="271"/>
            <ac:spMk id="2" creationId="{559283E1-B5CF-0A7C-27F0-892B675D10C7}"/>
          </ac:spMkLst>
        </pc:spChg>
        <pc:spChg chg="add mod ord">
          <ac:chgData name="vishnu vardhan" userId="e4b991a47605cf11" providerId="LiveId" clId="{F254733F-6351-4FE5-8922-81851E5C8CA5}" dt="2024-03-09T17:08:57.593" v="85" actId="26606"/>
          <ac:spMkLst>
            <pc:docMk/>
            <pc:sldMk cId="3089009544" sldId="271"/>
            <ac:spMk id="6" creationId="{BCC9EB07-1FBB-A686-3C5D-2D44F6B3CC82}"/>
          </ac:spMkLst>
        </pc:spChg>
        <pc:spChg chg="add del">
          <ac:chgData name="vishnu vardhan" userId="e4b991a47605cf11" providerId="LiveId" clId="{F254733F-6351-4FE5-8922-81851E5C8CA5}" dt="2024-03-09T17:08:57.593" v="85" actId="26606"/>
          <ac:spMkLst>
            <pc:docMk/>
            <pc:sldMk cId="3089009544" sldId="271"/>
            <ac:spMk id="1031" creationId="{EEA869E1-F851-4A52-92F5-77E592B76A5B}"/>
          </ac:spMkLst>
        </pc:spChg>
        <pc:spChg chg="add del">
          <ac:chgData name="vishnu vardhan" userId="e4b991a47605cf11" providerId="LiveId" clId="{F254733F-6351-4FE5-8922-81851E5C8CA5}" dt="2024-03-09T17:08:57.593" v="85" actId="26606"/>
          <ac:spMkLst>
            <pc:docMk/>
            <pc:sldMk cId="3089009544" sldId="271"/>
            <ac:spMk id="1039" creationId="{EED2B910-B28F-4A54-B17C-8B7E5893AABB}"/>
          </ac:spMkLst>
        </pc:spChg>
        <pc:spChg chg="add del">
          <ac:chgData name="vishnu vardhan" userId="e4b991a47605cf11" providerId="LiveId" clId="{F254733F-6351-4FE5-8922-81851E5C8CA5}" dt="2024-03-09T17:08:57.593" v="85" actId="26606"/>
          <ac:spMkLst>
            <pc:docMk/>
            <pc:sldMk cId="3089009544" sldId="271"/>
            <ac:spMk id="1043" creationId="{7CAB7D27-148D-4082-B160-72FAD580D663}"/>
          </ac:spMkLst>
        </pc:spChg>
        <pc:picChg chg="add mod">
          <ac:chgData name="vishnu vardhan" userId="e4b991a47605cf11" providerId="LiveId" clId="{F254733F-6351-4FE5-8922-81851E5C8CA5}" dt="2024-03-09T17:08:57.593" v="85" actId="26606"/>
          <ac:picMkLst>
            <pc:docMk/>
            <pc:sldMk cId="3089009544" sldId="271"/>
            <ac:picMk id="3" creationId="{360716B6-8DDB-0F82-4FFA-E72DFC1659F9}"/>
          </ac:picMkLst>
        </pc:picChg>
        <pc:picChg chg="add mod">
          <ac:chgData name="vishnu vardhan" userId="e4b991a47605cf11" providerId="LiveId" clId="{F254733F-6351-4FE5-8922-81851E5C8CA5}" dt="2024-03-09T17:09:02.374" v="87" actId="1076"/>
          <ac:picMkLst>
            <pc:docMk/>
            <pc:sldMk cId="3089009544" sldId="271"/>
            <ac:picMk id="1026" creationId="{95A47D66-1128-B7C6-4E16-4C3E2FD55B12}"/>
          </ac:picMkLst>
        </pc:picChg>
        <pc:picChg chg="add del">
          <ac:chgData name="vishnu vardhan" userId="e4b991a47605cf11" providerId="LiveId" clId="{F254733F-6351-4FE5-8922-81851E5C8CA5}" dt="2024-03-09T17:08:57.593" v="85" actId="26606"/>
          <ac:picMkLst>
            <pc:docMk/>
            <pc:sldMk cId="3089009544" sldId="271"/>
            <ac:picMk id="1033" creationId="{B083AD55-8296-44BD-8E14-DD2DDBC351B0}"/>
          </ac:picMkLst>
        </pc:picChg>
        <pc:picChg chg="add del">
          <ac:chgData name="vishnu vardhan" userId="e4b991a47605cf11" providerId="LiveId" clId="{F254733F-6351-4FE5-8922-81851E5C8CA5}" dt="2024-03-09T17:08:57.593" v="85" actId="26606"/>
          <ac:picMkLst>
            <pc:docMk/>
            <pc:sldMk cId="3089009544" sldId="271"/>
            <ac:picMk id="1045" creationId="{CD88FC76-F691-462A-BCF9-0BA4F5DE6D71}"/>
          </ac:picMkLst>
        </pc:picChg>
        <pc:cxnChg chg="add del">
          <ac:chgData name="vishnu vardhan" userId="e4b991a47605cf11" providerId="LiveId" clId="{F254733F-6351-4FE5-8922-81851E5C8CA5}" dt="2024-03-09T17:08:57.593" v="85" actId="26606"/>
          <ac:cxnSpMkLst>
            <pc:docMk/>
            <pc:sldMk cId="3089009544" sldId="271"/>
            <ac:cxnSpMk id="1035" creationId="{2BF46B26-15FC-4C5A-94FA-AE9ED64B5C20}"/>
          </ac:cxnSpMkLst>
        </pc:cxnChg>
        <pc:cxnChg chg="add del">
          <ac:chgData name="vishnu vardhan" userId="e4b991a47605cf11" providerId="LiveId" clId="{F254733F-6351-4FE5-8922-81851E5C8CA5}" dt="2024-03-09T17:08:57.593" v="85" actId="26606"/>
          <ac:cxnSpMkLst>
            <pc:docMk/>
            <pc:sldMk cId="3089009544" sldId="271"/>
            <ac:cxnSpMk id="1037" creationId="{BADF1045-FC61-45F9-B214-2286C9675985}"/>
          </ac:cxnSpMkLst>
        </pc:cxnChg>
        <pc:cxnChg chg="add del">
          <ac:chgData name="vishnu vardhan" userId="e4b991a47605cf11" providerId="LiveId" clId="{F254733F-6351-4FE5-8922-81851E5C8CA5}" dt="2024-03-09T17:08:57.593" v="85" actId="26606"/>
          <ac:cxnSpMkLst>
            <pc:docMk/>
            <pc:sldMk cId="3089009544" sldId="271"/>
            <ac:cxnSpMk id="1041" creationId="{C545F118-1DF8-46A9-8A77-B3D9422CEA4A}"/>
          </ac:cxnSpMkLst>
        </pc:cxnChg>
        <pc:cxnChg chg="add del">
          <ac:chgData name="vishnu vardhan" userId="e4b991a47605cf11" providerId="LiveId" clId="{F254733F-6351-4FE5-8922-81851E5C8CA5}" dt="2024-03-09T17:08:57.593" v="85" actId="26606"/>
          <ac:cxnSpMkLst>
            <pc:docMk/>
            <pc:sldMk cId="3089009544" sldId="271"/>
            <ac:cxnSpMk id="1047" creationId="{33204A7E-B7E9-42D0-9DC4-B82FDC8C4BC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5/15/2024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730F49C-8BB2-402C-92C9-838004AA4E3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34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480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66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527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8EF0D-0202-4067-9FFC-AAFBE807F79B}"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2007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28EF0D-0202-4067-9FFC-AAFBE807F79B}"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615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8EF0D-0202-4067-9FFC-AAFBE807F79B}" type="datetimeFigureOut">
              <a:rPr lang="en-US" smtClean="0"/>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F49C-8BB2-402C-92C9-838004AA4E3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454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28EF0D-0202-4067-9FFC-AAFBE807F79B}"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0F49C-8BB2-402C-92C9-838004AA4E3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555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8EF0D-0202-4067-9FFC-AAFBE807F79B}" type="datetimeFigureOut">
              <a:rPr lang="en-US" smtClean="0"/>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0F49C-8BB2-402C-92C9-838004AA4E38}" type="slidenum">
              <a:rPr lang="en-US" smtClean="0"/>
              <a:t>‹#›</a:t>
            </a:fld>
            <a:endParaRPr lang="en-US"/>
          </a:p>
        </p:txBody>
      </p:sp>
    </p:spTree>
    <p:extLst>
      <p:ext uri="{BB962C8B-B14F-4D97-AF65-F5344CB8AC3E}">
        <p14:creationId xmlns:p14="http://schemas.microsoft.com/office/powerpoint/2010/main" val="177411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EF0D-0202-4067-9FFC-AAFBE807F79B}"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7737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828EF0D-0202-4067-9FFC-AAFBE807F79B}" type="datetimeFigureOut">
              <a:rPr lang="en-US" smtClean="0"/>
              <a:t>5/15/2024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917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828EF0D-0202-4067-9FFC-AAFBE807F79B}" type="datetimeFigureOut">
              <a:rPr lang="en-US" smtClean="0"/>
              <a:t>5/15/2024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730F49C-8BB2-402C-92C9-838004AA4E38}"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894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0B34B-5E59-FD36-8F7E-56A5E8F7DCC1}"/>
              </a:ext>
            </a:extLst>
          </p:cNvPr>
          <p:cNvPicPr>
            <a:picLocks noChangeAspect="1"/>
          </p:cNvPicPr>
          <p:nvPr/>
        </p:nvPicPr>
        <p:blipFill>
          <a:blip r:embed="rId2"/>
          <a:stretch>
            <a:fillRect/>
          </a:stretch>
        </p:blipFill>
        <p:spPr>
          <a:xfrm>
            <a:off x="4026242" y="0"/>
            <a:ext cx="3724979" cy="1280271"/>
          </a:xfrm>
          <a:prstGeom prst="rect">
            <a:avLst/>
          </a:prstGeom>
        </p:spPr>
      </p:pic>
      <p:pic>
        <p:nvPicPr>
          <p:cNvPr id="3" name="Picture 2">
            <a:extLst>
              <a:ext uri="{FF2B5EF4-FFF2-40B4-BE49-F238E27FC236}">
                <a16:creationId xmlns:a16="http://schemas.microsoft.com/office/drawing/2014/main" id="{2F1DDB84-D739-3907-6375-809B93DC245D}"/>
              </a:ext>
            </a:extLst>
          </p:cNvPr>
          <p:cNvPicPr>
            <a:picLocks noChangeAspect="1"/>
          </p:cNvPicPr>
          <p:nvPr/>
        </p:nvPicPr>
        <p:blipFill>
          <a:blip r:embed="rId3"/>
          <a:stretch>
            <a:fillRect/>
          </a:stretch>
        </p:blipFill>
        <p:spPr>
          <a:xfrm>
            <a:off x="182335" y="1198961"/>
            <a:ext cx="11696700" cy="698058"/>
          </a:xfrm>
          <a:prstGeom prst="rect">
            <a:avLst/>
          </a:prstGeom>
        </p:spPr>
      </p:pic>
      <p:pic>
        <p:nvPicPr>
          <p:cNvPr id="4" name="Picture 2">
            <a:extLst>
              <a:ext uri="{FF2B5EF4-FFF2-40B4-BE49-F238E27FC236}">
                <a16:creationId xmlns:a16="http://schemas.microsoft.com/office/drawing/2014/main" id="{DA0E2B67-E044-EF01-E0BB-C6C3D81C6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313" y="2532428"/>
            <a:ext cx="6046839" cy="309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7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BC5C04-3FAE-5A7D-8907-62622C02945D}"/>
              </a:ext>
            </a:extLst>
          </p:cNvPr>
          <p:cNvSpPr/>
          <p:nvPr/>
        </p:nvSpPr>
        <p:spPr>
          <a:xfrm>
            <a:off x="550506" y="53184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Twitter</a:t>
            </a:r>
          </a:p>
          <a:p>
            <a:r>
              <a:rPr lang="en-US"/>
              <a:t>Data  </a:t>
            </a:r>
            <a:endParaRPr lang="en-US" dirty="0"/>
          </a:p>
        </p:txBody>
      </p:sp>
      <p:sp>
        <p:nvSpPr>
          <p:cNvPr id="7" name="Arrow: Right 6">
            <a:extLst>
              <a:ext uri="{FF2B5EF4-FFF2-40B4-BE49-F238E27FC236}">
                <a16:creationId xmlns:a16="http://schemas.microsoft.com/office/drawing/2014/main" id="{DB261E93-3611-2219-D5D1-CE62A1993E75}"/>
              </a:ext>
            </a:extLst>
          </p:cNvPr>
          <p:cNvSpPr/>
          <p:nvPr/>
        </p:nvSpPr>
        <p:spPr>
          <a:xfrm>
            <a:off x="1912776" y="851032"/>
            <a:ext cx="578497"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F841E8-03FE-D42F-244B-936C60865EBE}"/>
              </a:ext>
            </a:extLst>
          </p:cNvPr>
          <p:cNvSpPr txBox="1"/>
          <p:nvPr/>
        </p:nvSpPr>
        <p:spPr>
          <a:xfrm>
            <a:off x="298580" y="117806"/>
            <a:ext cx="6102220" cy="369332"/>
          </a:xfrm>
          <a:prstGeom prst="rect">
            <a:avLst/>
          </a:prstGeom>
          <a:noFill/>
        </p:spPr>
        <p:txBody>
          <a:bodyPr wrap="square">
            <a:spAutoFit/>
          </a:bodyPr>
          <a:lstStyle/>
          <a:p>
            <a:r>
              <a:rPr lang="en-US" b="1" dirty="0">
                <a:solidFill>
                  <a:srgbClr val="000000"/>
                </a:solidFill>
                <a:latin typeface="Cambria" panose="02040503050406030204" pitchFamily="18" charset="0"/>
              </a:rPr>
              <a:t>Proposed </a:t>
            </a:r>
            <a:r>
              <a:rPr lang="en-US" sz="1800" b="1" i="0" u="none" strike="noStrike" dirty="0">
                <a:solidFill>
                  <a:srgbClr val="000000"/>
                </a:solidFill>
                <a:effectLst/>
                <a:latin typeface="Cambria" panose="02040503050406030204" pitchFamily="18" charset="0"/>
              </a:rPr>
              <a:t> Data Flow Diagram</a:t>
            </a:r>
            <a:endParaRPr lang="en-US" b="1" dirty="0"/>
          </a:p>
        </p:txBody>
      </p:sp>
      <p:sp>
        <p:nvSpPr>
          <p:cNvPr id="9" name="Rectangle 8">
            <a:extLst>
              <a:ext uri="{FF2B5EF4-FFF2-40B4-BE49-F238E27FC236}">
                <a16:creationId xmlns:a16="http://schemas.microsoft.com/office/drawing/2014/main" id="{E2194DE7-4FBF-A775-23E7-5801EE80C27A}"/>
              </a:ext>
            </a:extLst>
          </p:cNvPr>
          <p:cNvSpPr/>
          <p:nvPr/>
        </p:nvSpPr>
        <p:spPr>
          <a:xfrm>
            <a:off x="2495939" y="625151"/>
            <a:ext cx="1707502" cy="9144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Extrat and store tweets  </a:t>
            </a:r>
            <a:endParaRPr lang="en-US" dirty="0"/>
          </a:p>
        </p:txBody>
      </p:sp>
      <p:sp>
        <p:nvSpPr>
          <p:cNvPr id="11" name="Rectangle 10">
            <a:extLst>
              <a:ext uri="{FF2B5EF4-FFF2-40B4-BE49-F238E27FC236}">
                <a16:creationId xmlns:a16="http://schemas.microsoft.com/office/drawing/2014/main" id="{1881ACB4-5296-7356-7684-7AE46663F86F}"/>
              </a:ext>
            </a:extLst>
          </p:cNvPr>
          <p:cNvSpPr/>
          <p:nvPr/>
        </p:nvSpPr>
        <p:spPr>
          <a:xfrm>
            <a:off x="5526832" y="567223"/>
            <a:ext cx="1582628" cy="11733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Preprocessing and cleaning of tweets</a:t>
            </a:r>
          </a:p>
        </p:txBody>
      </p:sp>
      <p:sp>
        <p:nvSpPr>
          <p:cNvPr id="12" name="Rectangle 11">
            <a:extLst>
              <a:ext uri="{FF2B5EF4-FFF2-40B4-BE49-F238E27FC236}">
                <a16:creationId xmlns:a16="http://schemas.microsoft.com/office/drawing/2014/main" id="{1D5BDED5-B726-5725-8706-A043DA7977A9}"/>
              </a:ext>
            </a:extLst>
          </p:cNvPr>
          <p:cNvSpPr/>
          <p:nvPr/>
        </p:nvSpPr>
        <p:spPr>
          <a:xfrm>
            <a:off x="1269387" y="3865557"/>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Positive</a:t>
            </a:r>
          </a:p>
        </p:txBody>
      </p:sp>
      <p:sp>
        <p:nvSpPr>
          <p:cNvPr id="13" name="Rectangle 12">
            <a:extLst>
              <a:ext uri="{FF2B5EF4-FFF2-40B4-BE49-F238E27FC236}">
                <a16:creationId xmlns:a16="http://schemas.microsoft.com/office/drawing/2014/main" id="{EF28EB57-8B3B-BBF5-4449-F607AFDEFA8E}"/>
              </a:ext>
            </a:extLst>
          </p:cNvPr>
          <p:cNvSpPr/>
          <p:nvPr/>
        </p:nvSpPr>
        <p:spPr>
          <a:xfrm>
            <a:off x="3115453" y="2327894"/>
            <a:ext cx="141406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Sentiment classification</a:t>
            </a:r>
          </a:p>
        </p:txBody>
      </p:sp>
      <p:sp>
        <p:nvSpPr>
          <p:cNvPr id="14" name="Rectangle 13">
            <a:extLst>
              <a:ext uri="{FF2B5EF4-FFF2-40B4-BE49-F238E27FC236}">
                <a16:creationId xmlns:a16="http://schemas.microsoft.com/office/drawing/2014/main" id="{365514A9-5035-25A3-1F8D-6020290DE000}"/>
              </a:ext>
            </a:extLst>
          </p:cNvPr>
          <p:cNvSpPr/>
          <p:nvPr/>
        </p:nvSpPr>
        <p:spPr>
          <a:xfrm>
            <a:off x="4448329" y="389060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Negative</a:t>
            </a:r>
          </a:p>
        </p:txBody>
      </p:sp>
      <p:sp>
        <p:nvSpPr>
          <p:cNvPr id="16" name="Rectangle 15">
            <a:extLst>
              <a:ext uri="{FF2B5EF4-FFF2-40B4-BE49-F238E27FC236}">
                <a16:creationId xmlns:a16="http://schemas.microsoft.com/office/drawing/2014/main" id="{819490FE-EB9E-A826-F280-147F93FB9F6C}"/>
              </a:ext>
            </a:extLst>
          </p:cNvPr>
          <p:cNvSpPr/>
          <p:nvPr/>
        </p:nvSpPr>
        <p:spPr>
          <a:xfrm>
            <a:off x="5752477" y="5503113"/>
            <a:ext cx="1836264"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Visual Representation</a:t>
            </a:r>
            <a:endParaRPr lang="en-US" dirty="0"/>
          </a:p>
        </p:txBody>
      </p:sp>
      <p:sp>
        <p:nvSpPr>
          <p:cNvPr id="18" name="Arrow: Right 17">
            <a:extLst>
              <a:ext uri="{FF2B5EF4-FFF2-40B4-BE49-F238E27FC236}">
                <a16:creationId xmlns:a16="http://schemas.microsoft.com/office/drawing/2014/main" id="{D71660BD-1427-D398-3CB1-FABEC7EC80C8}"/>
              </a:ext>
            </a:extLst>
          </p:cNvPr>
          <p:cNvSpPr/>
          <p:nvPr/>
        </p:nvSpPr>
        <p:spPr>
          <a:xfrm rot="8644362">
            <a:off x="2448724" y="332553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5BF2E199-1123-E91B-011C-2B9DE77CA618}"/>
              </a:ext>
            </a:extLst>
          </p:cNvPr>
          <p:cNvSpPr/>
          <p:nvPr/>
        </p:nvSpPr>
        <p:spPr>
          <a:xfrm rot="2684216">
            <a:off x="4321179" y="346238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37B0ACB-FF8B-61A0-6453-47C0A5BEF894}"/>
              </a:ext>
            </a:extLst>
          </p:cNvPr>
          <p:cNvSpPr/>
          <p:nvPr/>
        </p:nvSpPr>
        <p:spPr>
          <a:xfrm>
            <a:off x="4404035" y="933841"/>
            <a:ext cx="89885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E6F1DA-F0C8-3C2B-651A-0C07D1818551}"/>
              </a:ext>
            </a:extLst>
          </p:cNvPr>
          <p:cNvSpPr/>
          <p:nvPr/>
        </p:nvSpPr>
        <p:spPr>
          <a:xfrm>
            <a:off x="2815531" y="3884162"/>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Neutral</a:t>
            </a:r>
          </a:p>
        </p:txBody>
      </p:sp>
      <p:sp>
        <p:nvSpPr>
          <p:cNvPr id="25" name="Arrow: Right 24">
            <a:extLst>
              <a:ext uri="{FF2B5EF4-FFF2-40B4-BE49-F238E27FC236}">
                <a16:creationId xmlns:a16="http://schemas.microsoft.com/office/drawing/2014/main" id="{B2B2DD93-79AE-933F-E472-3C89DBA5C5B2}"/>
              </a:ext>
            </a:extLst>
          </p:cNvPr>
          <p:cNvSpPr/>
          <p:nvPr/>
        </p:nvSpPr>
        <p:spPr>
          <a:xfrm rot="5400000">
            <a:off x="3332873" y="3437837"/>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E92C25F-45EE-EA3A-A68F-E38037BAF4E1}"/>
              </a:ext>
            </a:extLst>
          </p:cNvPr>
          <p:cNvSpPr/>
          <p:nvPr/>
        </p:nvSpPr>
        <p:spPr>
          <a:xfrm>
            <a:off x="5792224" y="2405916"/>
            <a:ext cx="141406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Tokenization of tweets</a:t>
            </a:r>
          </a:p>
        </p:txBody>
      </p:sp>
      <p:sp>
        <p:nvSpPr>
          <p:cNvPr id="29" name="Rectangle 28">
            <a:extLst>
              <a:ext uri="{FF2B5EF4-FFF2-40B4-BE49-F238E27FC236}">
                <a16:creationId xmlns:a16="http://schemas.microsoft.com/office/drawing/2014/main" id="{441D5AD9-C526-D5ED-2B08-03CF56F25B1D}"/>
              </a:ext>
            </a:extLst>
          </p:cNvPr>
          <p:cNvSpPr/>
          <p:nvPr/>
        </p:nvSpPr>
        <p:spPr>
          <a:xfrm>
            <a:off x="787480" y="2164468"/>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Naive Bayes</a:t>
            </a:r>
            <a:endParaRPr lang="en-US" dirty="0"/>
          </a:p>
        </p:txBody>
      </p:sp>
      <p:sp>
        <p:nvSpPr>
          <p:cNvPr id="30" name="Arrow: Right 29">
            <a:extLst>
              <a:ext uri="{FF2B5EF4-FFF2-40B4-BE49-F238E27FC236}">
                <a16:creationId xmlns:a16="http://schemas.microsoft.com/office/drawing/2014/main" id="{FDBBFE0E-D904-78C5-B1F2-7C1B620A04C5}"/>
              </a:ext>
            </a:extLst>
          </p:cNvPr>
          <p:cNvSpPr/>
          <p:nvPr/>
        </p:nvSpPr>
        <p:spPr>
          <a:xfrm>
            <a:off x="2158897" y="2439439"/>
            <a:ext cx="578497"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8E3981AF-91D4-621E-C814-EDDA847AFF8D}"/>
              </a:ext>
            </a:extLst>
          </p:cNvPr>
          <p:cNvSpPr/>
          <p:nvPr/>
        </p:nvSpPr>
        <p:spPr>
          <a:xfrm flipH="1">
            <a:off x="4896703" y="2609460"/>
            <a:ext cx="68243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B08F8CC9-6DB8-4272-8310-01B3F3CB3646}"/>
              </a:ext>
            </a:extLst>
          </p:cNvPr>
          <p:cNvSpPr/>
          <p:nvPr/>
        </p:nvSpPr>
        <p:spPr>
          <a:xfrm rot="5400000">
            <a:off x="5988310" y="187790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025460D8-6BA4-698B-539E-492327DA54E5}"/>
              </a:ext>
            </a:extLst>
          </p:cNvPr>
          <p:cNvSpPr/>
          <p:nvPr/>
        </p:nvSpPr>
        <p:spPr>
          <a:xfrm rot="2684216">
            <a:off x="1975139" y="50686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69406516-F572-75F8-F659-6B4FF28032A2}"/>
              </a:ext>
            </a:extLst>
          </p:cNvPr>
          <p:cNvSpPr/>
          <p:nvPr/>
        </p:nvSpPr>
        <p:spPr>
          <a:xfrm rot="8644362">
            <a:off x="3954474" y="502999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5AF022A2-EE24-AED9-1279-B9885F005452}"/>
              </a:ext>
            </a:extLst>
          </p:cNvPr>
          <p:cNvSpPr/>
          <p:nvPr/>
        </p:nvSpPr>
        <p:spPr>
          <a:xfrm rot="5400000">
            <a:off x="2887829" y="500713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868DDCDA-5640-0C7D-2CD6-05C5BA87594F}"/>
              </a:ext>
            </a:extLst>
          </p:cNvPr>
          <p:cNvSpPr/>
          <p:nvPr/>
        </p:nvSpPr>
        <p:spPr>
          <a:xfrm>
            <a:off x="4259708" y="569332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58DB44C-948C-D132-289C-ACDB10E3303D}"/>
              </a:ext>
            </a:extLst>
          </p:cNvPr>
          <p:cNvSpPr/>
          <p:nvPr/>
        </p:nvSpPr>
        <p:spPr>
          <a:xfrm>
            <a:off x="8529545" y="2421293"/>
            <a:ext cx="2318898"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Support Vector Machine </a:t>
            </a:r>
            <a:r>
              <a:rPr lang="en-US" b="0" i="0" dirty="0" err="1">
                <a:effectLst/>
                <a:latin typeface="Roboto" panose="02000000000000000000" pitchFamily="2" charset="0"/>
              </a:rPr>
              <a:t>algorthim</a:t>
            </a:r>
            <a:endParaRPr lang="en-US" dirty="0"/>
          </a:p>
        </p:txBody>
      </p:sp>
      <p:sp>
        <p:nvSpPr>
          <p:cNvPr id="43" name="Arrow: Right 42">
            <a:extLst>
              <a:ext uri="{FF2B5EF4-FFF2-40B4-BE49-F238E27FC236}">
                <a16:creationId xmlns:a16="http://schemas.microsoft.com/office/drawing/2014/main" id="{299B4ACB-A429-4BD7-1C5E-C8425A07B8B9}"/>
              </a:ext>
            </a:extLst>
          </p:cNvPr>
          <p:cNvSpPr/>
          <p:nvPr/>
        </p:nvSpPr>
        <p:spPr>
          <a:xfrm>
            <a:off x="7696173" y="2668321"/>
            <a:ext cx="688018"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BDA5B5D-183E-4B23-1F9B-3B72CE6B96A7}"/>
              </a:ext>
            </a:extLst>
          </p:cNvPr>
          <p:cNvSpPr/>
          <p:nvPr/>
        </p:nvSpPr>
        <p:spPr>
          <a:xfrm>
            <a:off x="10220286" y="396171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Sad</a:t>
            </a:r>
          </a:p>
        </p:txBody>
      </p:sp>
      <p:sp>
        <p:nvSpPr>
          <p:cNvPr id="45" name="Rectangle 44">
            <a:extLst>
              <a:ext uri="{FF2B5EF4-FFF2-40B4-BE49-F238E27FC236}">
                <a16:creationId xmlns:a16="http://schemas.microsoft.com/office/drawing/2014/main" id="{790E459A-A059-E408-6CC8-8FFFEC9250D5}"/>
              </a:ext>
            </a:extLst>
          </p:cNvPr>
          <p:cNvSpPr/>
          <p:nvPr/>
        </p:nvSpPr>
        <p:spPr>
          <a:xfrm>
            <a:off x="7815023" y="392765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Happy</a:t>
            </a:r>
          </a:p>
        </p:txBody>
      </p:sp>
      <p:sp>
        <p:nvSpPr>
          <p:cNvPr id="46" name="Arrow: Right 45">
            <a:extLst>
              <a:ext uri="{FF2B5EF4-FFF2-40B4-BE49-F238E27FC236}">
                <a16:creationId xmlns:a16="http://schemas.microsoft.com/office/drawing/2014/main" id="{3406447A-67BB-8D5F-C5BA-D748938FA320}"/>
              </a:ext>
            </a:extLst>
          </p:cNvPr>
          <p:cNvSpPr/>
          <p:nvPr/>
        </p:nvSpPr>
        <p:spPr>
          <a:xfrm rot="8644362">
            <a:off x="8592764" y="34994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89EC059B-8E39-CA25-B45D-EEA63BA41E16}"/>
              </a:ext>
            </a:extLst>
          </p:cNvPr>
          <p:cNvSpPr/>
          <p:nvPr/>
        </p:nvSpPr>
        <p:spPr>
          <a:xfrm rot="2684216">
            <a:off x="10127030" y="3566554"/>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BF7EC39-EFA1-BB1E-36F7-1F8CA499D913}"/>
              </a:ext>
            </a:extLst>
          </p:cNvPr>
          <p:cNvSpPr/>
          <p:nvPr/>
        </p:nvSpPr>
        <p:spPr>
          <a:xfrm>
            <a:off x="9094523" y="5431023"/>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
        <p:nvSpPr>
          <p:cNvPr id="49" name="Arrow: Right 48">
            <a:extLst>
              <a:ext uri="{FF2B5EF4-FFF2-40B4-BE49-F238E27FC236}">
                <a16:creationId xmlns:a16="http://schemas.microsoft.com/office/drawing/2014/main" id="{D3F60266-CB85-EACC-260F-CFBB248CCC42}"/>
              </a:ext>
            </a:extLst>
          </p:cNvPr>
          <p:cNvSpPr/>
          <p:nvPr/>
        </p:nvSpPr>
        <p:spPr>
          <a:xfrm rot="2684216">
            <a:off x="8572994" y="50686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1F6F140B-1BBC-17F8-755B-484CABEE03B0}"/>
              </a:ext>
            </a:extLst>
          </p:cNvPr>
          <p:cNvSpPr/>
          <p:nvPr/>
        </p:nvSpPr>
        <p:spPr>
          <a:xfrm rot="8644362">
            <a:off x="10059954" y="499294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3E8B0F67-165E-0873-E8AD-E99FCCA9A46B}"/>
              </a:ext>
            </a:extLst>
          </p:cNvPr>
          <p:cNvSpPr/>
          <p:nvPr/>
        </p:nvSpPr>
        <p:spPr>
          <a:xfrm flipH="1">
            <a:off x="7956730" y="5828463"/>
            <a:ext cx="68243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5446C4-015C-84BB-2B48-D0D608335E3D}"/>
              </a:ext>
            </a:extLst>
          </p:cNvPr>
          <p:cNvSpPr/>
          <p:nvPr/>
        </p:nvSpPr>
        <p:spPr>
          <a:xfrm>
            <a:off x="2614479" y="552889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Tree>
    <p:extLst>
      <p:ext uri="{BB962C8B-B14F-4D97-AF65-F5344CB8AC3E}">
        <p14:creationId xmlns:p14="http://schemas.microsoft.com/office/powerpoint/2010/main" val="281708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anim calcmode="lin" valueType="num">
                                      <p:cBhvr>
                                        <p:cTn id="81" dur="1000" fill="hold"/>
                                        <p:tgtEl>
                                          <p:spTgt spid="23"/>
                                        </p:tgtEl>
                                        <p:attrNameLst>
                                          <p:attrName>ppt_x</p:attrName>
                                        </p:attrNameLst>
                                      </p:cBhvr>
                                      <p:tavLst>
                                        <p:tav tm="0">
                                          <p:val>
                                            <p:strVal val="#ppt_x"/>
                                          </p:val>
                                        </p:tav>
                                        <p:tav tm="100000">
                                          <p:val>
                                            <p:strVal val="#ppt_x"/>
                                          </p:val>
                                        </p:tav>
                                      </p:tavLst>
                                    </p:anim>
                                    <p:anim calcmode="lin" valueType="num">
                                      <p:cBhvr>
                                        <p:cTn id="82" dur="1000" fill="hold"/>
                                        <p:tgtEl>
                                          <p:spTgt spid="2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0"/>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wipe(down)">
                                      <p:cBhvr>
                                        <p:cTn id="1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3" grpId="0" animBg="1"/>
      <p:bldP spid="14" grpId="0" animBg="1"/>
      <p:bldP spid="16" grpId="0" animBg="1"/>
      <p:bldP spid="18" grpId="0" animBg="1"/>
      <p:bldP spid="19" grpId="0" animBg="1"/>
      <p:bldP spid="22" grpId="0" animBg="1"/>
      <p:bldP spid="23" grpId="0" animBg="1"/>
      <p:bldP spid="25" grpId="0" animBg="1"/>
      <p:bldP spid="26" grpId="0" animBg="1"/>
      <p:bldP spid="29" grpId="0" animBg="1"/>
      <p:bldP spid="30" grpId="0" animBg="1"/>
      <p:bldP spid="31" grpId="0" animBg="1"/>
      <p:bldP spid="33" grpId="0" animBg="1"/>
      <p:bldP spid="35" grpId="0" animBg="1"/>
      <p:bldP spid="38" grpId="0" animBg="1"/>
      <p:bldP spid="39" grpId="0" animBg="1"/>
      <p:bldP spid="40" grpId="0" animBg="1"/>
      <p:bldP spid="41"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3.png" descr="usec">
            <a:extLst>
              <a:ext uri="{FF2B5EF4-FFF2-40B4-BE49-F238E27FC236}">
                <a16:creationId xmlns:a16="http://schemas.microsoft.com/office/drawing/2014/main" id="{79C2CB7C-80ED-D5C6-51F9-0B20954C2D93}"/>
              </a:ext>
            </a:extLst>
          </p:cNvPr>
          <p:cNvPicPr>
            <a:picLocks noChangeAspect="1"/>
          </p:cNvPicPr>
          <p:nvPr/>
        </p:nvPicPr>
        <p:blipFill>
          <a:blip r:embed="rId2" cstate="print"/>
          <a:stretch>
            <a:fillRect/>
          </a:stretch>
        </p:blipFill>
        <p:spPr>
          <a:xfrm>
            <a:off x="332478" y="872217"/>
            <a:ext cx="5223514" cy="4906645"/>
          </a:xfrm>
          <a:prstGeom prst="rect">
            <a:avLst/>
          </a:prstGeom>
        </p:spPr>
      </p:pic>
      <p:sp>
        <p:nvSpPr>
          <p:cNvPr id="4" name="TextBox 3">
            <a:extLst>
              <a:ext uri="{FF2B5EF4-FFF2-40B4-BE49-F238E27FC236}">
                <a16:creationId xmlns:a16="http://schemas.microsoft.com/office/drawing/2014/main" id="{DA32E091-2B50-26D6-0FD4-BBDB79267053}"/>
              </a:ext>
            </a:extLst>
          </p:cNvPr>
          <p:cNvSpPr txBox="1"/>
          <p:nvPr/>
        </p:nvSpPr>
        <p:spPr>
          <a:xfrm>
            <a:off x="204545" y="269321"/>
            <a:ext cx="6100762" cy="400110"/>
          </a:xfrm>
          <a:prstGeom prst="rect">
            <a:avLst/>
          </a:prstGeom>
          <a:noFill/>
        </p:spPr>
        <p:txBody>
          <a:bodyPr wrap="square">
            <a:spAutoFit/>
          </a:bodyPr>
          <a:lstStyle/>
          <a:p>
            <a:r>
              <a:rPr lang="en-US" sz="2000" b="1" i="0" u="none" strike="noStrike">
                <a:solidFill>
                  <a:srgbClr val="000000"/>
                </a:solidFill>
                <a:effectLst/>
                <a:latin typeface="Cambria" panose="02040503050406030204" pitchFamily="18" charset="0"/>
              </a:rPr>
              <a:t>Use Case Diagram :</a:t>
            </a:r>
            <a:endParaRPr lang="en-US" sz="2000" b="1" dirty="0"/>
          </a:p>
        </p:txBody>
      </p:sp>
      <p:pic>
        <p:nvPicPr>
          <p:cNvPr id="5" name="image19.png">
            <a:extLst>
              <a:ext uri="{FF2B5EF4-FFF2-40B4-BE49-F238E27FC236}">
                <a16:creationId xmlns:a16="http://schemas.microsoft.com/office/drawing/2014/main" id="{94D670FE-F243-FF2B-D0C1-A2EDA62121D4}"/>
              </a:ext>
            </a:extLst>
          </p:cNvPr>
          <p:cNvPicPr>
            <a:picLocks noChangeAspect="1"/>
          </p:cNvPicPr>
          <p:nvPr/>
        </p:nvPicPr>
        <p:blipFill>
          <a:blip r:embed="rId3" cstate="print"/>
          <a:stretch>
            <a:fillRect/>
          </a:stretch>
        </p:blipFill>
        <p:spPr>
          <a:xfrm>
            <a:off x="6636010" y="-58420"/>
            <a:ext cx="4729220" cy="6160164"/>
          </a:xfrm>
          <a:prstGeom prst="rect">
            <a:avLst/>
          </a:prstGeom>
        </p:spPr>
      </p:pic>
    </p:spTree>
    <p:extLst>
      <p:ext uri="{BB962C8B-B14F-4D97-AF65-F5344CB8AC3E}">
        <p14:creationId xmlns:p14="http://schemas.microsoft.com/office/powerpoint/2010/main" val="385596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33" name="Picture 103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5" name="Straight Connector 103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80BD541-D1E1-F831-6EDB-84E3AC885D4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Modules  used :</a:t>
            </a:r>
          </a:p>
        </p:txBody>
      </p:sp>
      <p:pic>
        <p:nvPicPr>
          <p:cNvPr id="1026" name="Picture 2">
            <a:extLst>
              <a:ext uri="{FF2B5EF4-FFF2-40B4-BE49-F238E27FC236}">
                <a16:creationId xmlns:a16="http://schemas.microsoft.com/office/drawing/2014/main" id="{9BA20A0B-73D9-A81D-0B91-13420B6425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1579" y="2319257"/>
            <a:ext cx="4960443" cy="2843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547BF6-ACED-8ED3-1AF2-0D93B2A2DE1F}"/>
              </a:ext>
            </a:extLst>
          </p:cNvPr>
          <p:cNvSpPr txBox="1"/>
          <p:nvPr/>
        </p:nvSpPr>
        <p:spPr>
          <a:xfrm>
            <a:off x="6634065" y="2015734"/>
            <a:ext cx="5243804" cy="3450613"/>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err="1"/>
              <a:t>Tweepy</a:t>
            </a:r>
            <a:r>
              <a:rPr lang="en-US" sz="1500" b="1" dirty="0"/>
              <a:t> : </a:t>
            </a:r>
            <a:r>
              <a:rPr lang="en-US" sz="1500" dirty="0"/>
              <a:t>It is python library for accessing the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NLTK : </a:t>
            </a:r>
            <a:r>
              <a:rPr lang="en-US" sz="1500" dirty="0"/>
              <a:t>natural Language Tool Kit : Used to build python program</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TensorFlow/</a:t>
            </a:r>
            <a:r>
              <a:rPr lang="en-US" sz="1500" b="1" dirty="0" err="1"/>
              <a:t>Keras</a:t>
            </a:r>
            <a:r>
              <a:rPr lang="en-US" sz="1500" b="1" dirty="0"/>
              <a:t> : </a:t>
            </a:r>
            <a:r>
              <a:rPr lang="en-US" sz="1500" dirty="0"/>
              <a:t>It is open source machine learning framework developed by google</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err="1"/>
              <a:t>Gensim</a:t>
            </a:r>
            <a:r>
              <a:rPr lang="en-US" sz="1500" b="1" dirty="0"/>
              <a:t> : </a:t>
            </a:r>
            <a:r>
              <a:rPr lang="en-US" sz="1500" dirty="0"/>
              <a:t>It is python library for topic modeling</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Pandas : </a:t>
            </a:r>
            <a:r>
              <a:rPr lang="en-US" sz="1500" dirty="0"/>
              <a:t>It is analysis library for python</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Matplotlib : </a:t>
            </a:r>
            <a:r>
              <a:rPr lang="en-US" sz="1500" dirty="0"/>
              <a:t>It is a </a:t>
            </a:r>
            <a:r>
              <a:rPr lang="en-US" sz="1500" dirty="0" err="1"/>
              <a:t>ploting</a:t>
            </a:r>
            <a:r>
              <a:rPr lang="en-US" sz="1500" dirty="0"/>
              <a:t> library for python</a:t>
            </a:r>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p:txBody>
      </p:sp>
    </p:spTree>
    <p:extLst>
      <p:ext uri="{BB962C8B-B14F-4D97-AF65-F5344CB8AC3E}">
        <p14:creationId xmlns:p14="http://schemas.microsoft.com/office/powerpoint/2010/main" val="360533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 name="Picture 2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3B9154A-3F0E-2781-8D70-923BF01F7D28}"/>
              </a:ext>
            </a:extLst>
          </p:cNvPr>
          <p:cNvPicPr>
            <a:picLocks noChangeAspect="1"/>
          </p:cNvPicPr>
          <p:nvPr/>
        </p:nvPicPr>
        <p:blipFill rotWithShape="1">
          <a:blip r:embed="rId3">
            <a:duotone>
              <a:schemeClr val="bg2">
                <a:shade val="45000"/>
                <a:satMod val="135000"/>
              </a:schemeClr>
              <a:prstClr val="white"/>
            </a:duotone>
            <a:alphaModFix amt="50000"/>
          </a:blip>
          <a:srcRect r="3"/>
          <a:stretch/>
        </p:blipFill>
        <p:spPr>
          <a:xfrm>
            <a:off x="305" y="10"/>
            <a:ext cx="12191695" cy="6857990"/>
          </a:xfrm>
          <a:prstGeom prst="rect">
            <a:avLst/>
          </a:prstGeom>
        </p:spPr>
      </p:pic>
      <p:cxnSp>
        <p:nvCxnSpPr>
          <p:cNvPr id="35" name="Straight Connector 34">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07E818-54B5-46F7-47E4-1C2B37E94503}"/>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Methodologies used</a:t>
            </a:r>
          </a:p>
        </p:txBody>
      </p:sp>
      <p:sp>
        <p:nvSpPr>
          <p:cNvPr id="36" name="Rectangle 35">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C090E1-C9F1-9333-F5B2-2938E7893258}"/>
              </a:ext>
            </a:extLst>
          </p:cNvPr>
          <p:cNvSpPr txBox="1"/>
          <p:nvPr/>
        </p:nvSpPr>
        <p:spPr>
          <a:xfrm>
            <a:off x="1451579" y="2015732"/>
            <a:ext cx="9603275"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Supervised Learning : </a:t>
            </a:r>
            <a:r>
              <a:rPr lang="en-US" dirty="0"/>
              <a:t>Navie </a:t>
            </a:r>
            <a:r>
              <a:rPr lang="en-US" dirty="0" err="1"/>
              <a:t>Bayes,Logistic</a:t>
            </a:r>
            <a:r>
              <a:rPr lang="en-US" dirty="0"/>
              <a:t> Regression</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Unsupervised Learning : </a:t>
            </a:r>
            <a:r>
              <a:rPr lang="en-US" dirty="0"/>
              <a:t>K-means clustering and  Non-negative Matrix Factorization.</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Hybrid Learning : </a:t>
            </a:r>
            <a:r>
              <a:rPr lang="en-US" dirty="0"/>
              <a:t>Domain knowledge Integrate sentiment lexicons</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Temporal Analysis : </a:t>
            </a:r>
            <a:r>
              <a:rPr lang="en-US" dirty="0"/>
              <a:t>Time series analysis and time series decomposition</a:t>
            </a:r>
          </a:p>
        </p:txBody>
      </p:sp>
      <p:pic>
        <p:nvPicPr>
          <p:cNvPr id="37" name="Picture 36">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76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7C166D9-A89F-D584-01FD-542280A86C33}"/>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Protocols </a:t>
            </a:r>
          </a:p>
        </p:txBody>
      </p:sp>
      <p:pic>
        <p:nvPicPr>
          <p:cNvPr id="7" name="Graphic 6" descr="Lock">
            <a:extLst>
              <a:ext uri="{FF2B5EF4-FFF2-40B4-BE49-F238E27FC236}">
                <a16:creationId xmlns:a16="http://schemas.microsoft.com/office/drawing/2014/main" id="{98CE2966-6BBD-EF72-4853-8166450D40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6494" y="2015734"/>
            <a:ext cx="3450613" cy="3450613"/>
          </a:xfrm>
          <a:prstGeom prst="rect">
            <a:avLst/>
          </a:prstGeom>
        </p:spPr>
      </p:pic>
      <p:sp>
        <p:nvSpPr>
          <p:cNvPr id="3" name="TextBox 2">
            <a:extLst>
              <a:ext uri="{FF2B5EF4-FFF2-40B4-BE49-F238E27FC236}">
                <a16:creationId xmlns:a16="http://schemas.microsoft.com/office/drawing/2014/main" id="{CDCD2147-F0BB-DC05-1259-33C1B5D473C3}"/>
              </a:ext>
            </a:extLst>
          </p:cNvPr>
          <p:cNvSpPr txBox="1"/>
          <p:nvPr/>
        </p:nvSpPr>
        <p:spPr>
          <a:xfrm>
            <a:off x="6892299" y="2015734"/>
            <a:ext cx="4162555" cy="3450613"/>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Oauth</a:t>
            </a:r>
            <a:r>
              <a:rPr lang="en-US" sz="1500"/>
              <a:t>(Open Authorization) : Used for authenticating and accessing the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HTTP/HTTPS</a:t>
            </a:r>
            <a:r>
              <a:rPr lang="en-US" sz="1500"/>
              <a:t>(Hypertext Transfer protocol/secure) : Used for communication between project application and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REST</a:t>
            </a:r>
            <a:r>
              <a:rPr lang="en-US" sz="1500"/>
              <a:t>(Representational State Transfer) : For interacting with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JSON</a:t>
            </a:r>
            <a:r>
              <a:rPr lang="en-US" sz="1500"/>
              <a:t>(JavaScript object Notation) : Tweets and user data retrieved from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Unicode : </a:t>
            </a:r>
            <a:r>
              <a:rPr lang="en-US" sz="1500"/>
              <a:t>Ensure proper handling and representation of text data from tweets</a:t>
            </a:r>
          </a:p>
        </p:txBody>
      </p:sp>
    </p:spTree>
    <p:extLst>
      <p:ext uri="{BB962C8B-B14F-4D97-AF65-F5344CB8AC3E}">
        <p14:creationId xmlns:p14="http://schemas.microsoft.com/office/powerpoint/2010/main" val="297471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60EB2-957C-C2FF-9FCC-98D9D258508B}"/>
              </a:ext>
            </a:extLst>
          </p:cNvPr>
          <p:cNvSpPr txBox="1"/>
          <p:nvPr/>
        </p:nvSpPr>
        <p:spPr>
          <a:xfrm>
            <a:off x="148900" y="838536"/>
            <a:ext cx="12290750" cy="5047536"/>
          </a:xfrm>
          <a:prstGeom prst="rect">
            <a:avLst/>
          </a:prstGeom>
          <a:noFill/>
        </p:spPr>
        <p:txBody>
          <a:bodyPr wrap="square">
            <a:spAutoFit/>
          </a:bodyPr>
          <a:lstStyle/>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a:t>
            </a:r>
            <a:r>
              <a:rPr lang="en-US" sz="1400" dirty="0" err="1">
                <a:effectLst/>
                <a:latin typeface="Aptos" panose="020B0004020202020204" pitchFamily="34" charset="0"/>
                <a:ea typeface="Calibri" panose="020F0502020204030204" pitchFamily="34" charset="0"/>
              </a:rPr>
              <a:t>numpy</a:t>
            </a:r>
            <a:r>
              <a:rPr lang="en-US" sz="1400" dirty="0">
                <a:effectLst/>
                <a:latin typeface="Aptos" panose="020B0004020202020204" pitchFamily="34" charset="0"/>
                <a:ea typeface="Calibri" panose="020F0502020204030204" pitchFamily="34" charset="0"/>
              </a:rPr>
              <a:t> as np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pandas as pd</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a:t>
            </a:r>
            <a:r>
              <a:rPr lang="en-US" sz="1400" dirty="0" err="1">
                <a:effectLst/>
                <a:latin typeface="Aptos" panose="020B0004020202020204" pitchFamily="34" charset="0"/>
                <a:ea typeface="Calibri" panose="020F0502020204030204" pitchFamily="34" charset="0"/>
              </a:rPr>
              <a:t>matplotlib.pyplot</a:t>
            </a:r>
            <a:r>
              <a:rPr lang="en-US" sz="1400" dirty="0">
                <a:effectLst/>
                <a:latin typeface="Aptos" panose="020B0004020202020204" pitchFamily="34" charset="0"/>
                <a:ea typeface="Calibri" panose="020F0502020204030204" pitchFamily="34" charset="0"/>
              </a:rPr>
              <a:t> as </a:t>
            </a:r>
            <a:r>
              <a:rPr lang="en-US" sz="1400" dirty="0" err="1">
                <a:effectLst/>
                <a:latin typeface="Aptos" panose="020B0004020202020204" pitchFamily="34" charset="0"/>
                <a:ea typeface="Calibri" panose="020F0502020204030204" pitchFamily="34" charset="0"/>
              </a:rPr>
              <a:t>plt</a:t>
            </a: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seaborn as </a:t>
            </a:r>
            <a:r>
              <a:rPr lang="en-US" sz="1400" dirty="0" err="1">
                <a:effectLst/>
                <a:latin typeface="Aptos" panose="020B0004020202020204" pitchFamily="34" charset="0"/>
                <a:ea typeface="Calibri" panose="020F0502020204030204" pitchFamily="34" charset="0"/>
              </a:rPr>
              <a:t>sns</a:t>
            </a: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import warnings</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train = </a:t>
            </a:r>
            <a:r>
              <a:rPr lang="en-US" sz="1400" dirty="0" err="1">
                <a:effectLst/>
                <a:latin typeface="Aptos" panose="020B0004020202020204" pitchFamily="34" charset="0"/>
                <a:ea typeface="Calibri" panose="020F0502020204030204" pitchFamily="34" charset="0"/>
              </a:rPr>
              <a:t>pd.read_csv</a:t>
            </a:r>
            <a:r>
              <a:rPr lang="en-US" sz="1400" dirty="0">
                <a:effectLst/>
                <a:latin typeface="Aptos" panose="020B0004020202020204" pitchFamily="34" charset="0"/>
                <a:ea typeface="Calibri" panose="020F0502020204030204" pitchFamily="34" charset="0"/>
              </a:rPr>
              <a:t>('drive/My Drive/Projects/Twitter Sentiment/train_tweet.csv')</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test = </a:t>
            </a:r>
            <a:r>
              <a:rPr lang="en-US" sz="1400" dirty="0" err="1">
                <a:effectLst/>
                <a:latin typeface="Aptos" panose="020B0004020202020204" pitchFamily="34" charset="0"/>
                <a:ea typeface="Calibri" panose="020F0502020204030204" pitchFamily="34" charset="0"/>
              </a:rPr>
              <a:t>pd.read_csv</a:t>
            </a:r>
            <a:r>
              <a:rPr lang="en-US" sz="1400" dirty="0">
                <a:effectLst/>
                <a:latin typeface="Aptos" panose="020B0004020202020204" pitchFamily="34" charset="0"/>
                <a:ea typeface="Calibri" panose="020F0502020204030204" pitchFamily="34" charset="0"/>
              </a:rPr>
              <a:t>('drive/My Drive/Projects/Twitter Sentiment/test_tweets.csv')</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print(</a:t>
            </a:r>
            <a:r>
              <a:rPr lang="en-US" sz="1400" dirty="0" err="1">
                <a:effectLst/>
                <a:latin typeface="Aptos" panose="020B0004020202020204" pitchFamily="34" charset="0"/>
                <a:ea typeface="Calibri" panose="020F0502020204030204" pitchFamily="34" charset="0"/>
              </a:rPr>
              <a:t>train.shape</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print(</a:t>
            </a:r>
            <a:r>
              <a:rPr lang="en-US" sz="1400" dirty="0" err="1">
                <a:effectLst/>
                <a:latin typeface="Aptos" panose="020B0004020202020204" pitchFamily="34" charset="0"/>
                <a:ea typeface="Calibri" panose="020F0502020204030204" pitchFamily="34" charset="0"/>
              </a:rPr>
              <a:t>test.shape</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train.head</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test.head</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err="1">
                <a:effectLst/>
                <a:latin typeface="Aptos" panose="020B0004020202020204" pitchFamily="34" charset="0"/>
                <a:ea typeface="Calibri" panose="020F0502020204030204" pitchFamily="34" charset="0"/>
              </a:rPr>
              <a:t>train.isnull</a:t>
            </a:r>
            <a:r>
              <a:rPr lang="en-US" sz="1400" dirty="0">
                <a:effectLst/>
                <a:latin typeface="Aptos" panose="020B0004020202020204" pitchFamily="34" charset="0"/>
                <a:ea typeface="Calibri" panose="020F0502020204030204" pitchFamily="34" charset="0"/>
              </a:rPr>
              <a:t>().any()</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test.isnull</a:t>
            </a:r>
            <a:r>
              <a:rPr lang="en-US" sz="1400" dirty="0">
                <a:effectLst/>
                <a:latin typeface="Aptos" panose="020B0004020202020204" pitchFamily="34" charset="0"/>
                <a:ea typeface="Calibri" panose="020F0502020204030204" pitchFamily="34" charset="0"/>
              </a:rPr>
              <a:t>().any()</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train[train['label'] == 0].head(10)</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checking out the </a:t>
            </a:r>
            <a:r>
              <a:rPr lang="en-US" sz="1400" dirty="0" err="1">
                <a:effectLst/>
                <a:latin typeface="Aptos" panose="020B0004020202020204" pitchFamily="34" charset="0"/>
                <a:ea typeface="Calibri" panose="020F0502020204030204" pitchFamily="34" charset="0"/>
              </a:rPr>
              <a:t>postive</a:t>
            </a:r>
            <a:r>
              <a:rPr lang="en-US" sz="1400" dirty="0">
                <a:effectLst/>
                <a:latin typeface="Aptos" panose="020B0004020202020204" pitchFamily="34" charset="0"/>
                <a:ea typeface="Calibri" panose="020F0502020204030204" pitchFamily="34" charset="0"/>
              </a:rPr>
              <a:t> comments from the train set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train[train['label'] == 1].head(10)</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train['label'].</a:t>
            </a:r>
            <a:r>
              <a:rPr lang="en-US" sz="1400" dirty="0" err="1">
                <a:effectLst/>
                <a:latin typeface="Aptos" panose="020B0004020202020204" pitchFamily="34" charset="0"/>
                <a:ea typeface="Calibri" panose="020F0502020204030204" pitchFamily="34" charset="0"/>
              </a:rPr>
              <a:t>value_counts</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plot.bar</a:t>
            </a:r>
            <a:r>
              <a:rPr lang="en-US" sz="1400" dirty="0">
                <a:effectLst/>
                <a:latin typeface="Aptos" panose="020B0004020202020204" pitchFamily="34" charset="0"/>
                <a:ea typeface="Calibri" panose="020F0502020204030204" pitchFamily="34" charset="0"/>
              </a:rPr>
              <a:t>(color = 'pink',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err="1">
                <a:effectLst/>
                <a:latin typeface="Aptos" panose="020B0004020202020204" pitchFamily="34" charset="0"/>
                <a:ea typeface="Calibri" panose="020F0502020204030204" pitchFamily="34" charset="0"/>
              </a:rPr>
              <a:t>length_train</a:t>
            </a:r>
            <a:r>
              <a:rPr lang="en-US" sz="1400" dirty="0">
                <a:effectLst/>
                <a:latin typeface="Aptos" panose="020B0004020202020204" pitchFamily="34" charset="0"/>
                <a:ea typeface="Calibri" panose="020F0502020204030204" pitchFamily="34" charset="0"/>
              </a:rPr>
              <a:t> = train['tweet'].</a:t>
            </a:r>
            <a:r>
              <a:rPr lang="en-US" sz="1400" dirty="0" err="1">
                <a:effectLst/>
                <a:latin typeface="Aptos" panose="020B0004020202020204" pitchFamily="34" charset="0"/>
                <a:ea typeface="Calibri" panose="020F0502020204030204" pitchFamily="34" charset="0"/>
              </a:rPr>
              <a:t>str.len</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plot.hist</a:t>
            </a:r>
            <a:r>
              <a:rPr lang="en-US" sz="1400" dirty="0">
                <a:effectLst/>
                <a:latin typeface="Aptos" panose="020B0004020202020204" pitchFamily="34" charset="0"/>
                <a:ea typeface="Calibri" panose="020F0502020204030204" pitchFamily="34" charset="0"/>
              </a:rPr>
              <a:t>(color = 'pink',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length_test</a:t>
            </a:r>
            <a:r>
              <a:rPr lang="en-US" sz="1400" dirty="0">
                <a:effectLst/>
                <a:latin typeface="Aptos" panose="020B0004020202020204" pitchFamily="34" charset="0"/>
                <a:ea typeface="Calibri" panose="020F0502020204030204" pitchFamily="34" charset="0"/>
              </a:rPr>
              <a:t> = test['tweet'].</a:t>
            </a:r>
            <a:r>
              <a:rPr lang="en-US" sz="1400" dirty="0" err="1">
                <a:effectLst/>
                <a:latin typeface="Aptos" panose="020B0004020202020204" pitchFamily="34" charset="0"/>
                <a:ea typeface="Calibri" panose="020F0502020204030204" pitchFamily="34" charset="0"/>
              </a:rPr>
              <a:t>str.len</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plot.hist</a:t>
            </a:r>
            <a:r>
              <a:rPr lang="en-US" sz="1400" dirty="0">
                <a:effectLst/>
                <a:latin typeface="Aptos" panose="020B0004020202020204" pitchFamily="34" charset="0"/>
                <a:ea typeface="Calibri" panose="020F0502020204030204" pitchFamily="34" charset="0"/>
              </a:rPr>
              <a:t>(color = 'orange',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D940E8E0-33E7-D522-E957-5FF72ACA9F23}"/>
              </a:ext>
            </a:extLst>
          </p:cNvPr>
          <p:cNvSpPr txBox="1"/>
          <p:nvPr/>
        </p:nvSpPr>
        <p:spPr>
          <a:xfrm>
            <a:off x="454091" y="192205"/>
            <a:ext cx="6102220" cy="646331"/>
          </a:xfrm>
          <a:prstGeom prst="rect">
            <a:avLst/>
          </a:prstGeom>
          <a:noFill/>
        </p:spPr>
        <p:txBody>
          <a:bodyPr wrap="square">
            <a:spAutoFit/>
          </a:bodyPr>
          <a:lstStyle/>
          <a:p>
            <a:r>
              <a:rPr lang="en-US" sz="1800" b="1" i="0" u="none" strike="noStrike">
                <a:solidFill>
                  <a:srgbClr val="000000"/>
                </a:solidFill>
                <a:effectLst/>
                <a:latin typeface="Cambria" panose="02040503050406030204" pitchFamily="18" charset="0"/>
              </a:rPr>
              <a:t>Algorithms :</a:t>
            </a:r>
          </a:p>
          <a:p>
            <a:r>
              <a:rPr lang="en-US" sz="1800" b="1" i="0" u="none" strike="noStrike">
                <a:solidFill>
                  <a:srgbClr val="000000"/>
                </a:solidFill>
                <a:effectLst/>
                <a:latin typeface="Cambria" panose="02040503050406030204" pitchFamily="18" charset="0"/>
              </a:rPr>
              <a:t> </a:t>
            </a:r>
            <a:endParaRPr lang="en-US" b="1" dirty="0"/>
          </a:p>
        </p:txBody>
      </p:sp>
      <p:pic>
        <p:nvPicPr>
          <p:cNvPr id="4098" name="Picture 2" descr="Image">
            <a:extLst>
              <a:ext uri="{FF2B5EF4-FFF2-40B4-BE49-F238E27FC236}">
                <a16:creationId xmlns:a16="http://schemas.microsoft.com/office/drawing/2014/main" id="{337399D2-9809-089A-8553-B190A6376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7457" y="971928"/>
            <a:ext cx="4534366" cy="429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4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black screen&#10;&#10;Description automatically generated">
            <a:extLst>
              <a:ext uri="{FF2B5EF4-FFF2-40B4-BE49-F238E27FC236}">
                <a16:creationId xmlns:a16="http://schemas.microsoft.com/office/drawing/2014/main" id="{17D946BB-8DA7-15F3-CC56-6334C319AF6E}"/>
              </a:ext>
            </a:extLst>
          </p:cNvPr>
          <p:cNvPicPr>
            <a:picLocks noChangeAspect="1"/>
          </p:cNvPicPr>
          <p:nvPr/>
        </p:nvPicPr>
        <p:blipFill>
          <a:blip r:embed="rId2"/>
          <a:stretch>
            <a:fillRect/>
          </a:stretch>
        </p:blipFill>
        <p:spPr>
          <a:xfrm>
            <a:off x="1074078" y="2060557"/>
            <a:ext cx="3292524" cy="1234696"/>
          </a:xfrm>
          <a:prstGeom prst="rect">
            <a:avLst/>
          </a:prstGeom>
        </p:spPr>
      </p:pic>
      <p:cxnSp>
        <p:nvCxnSpPr>
          <p:cNvPr id="14" name="Straight Connector 13">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F8699F74-FC64-6F78-D10C-C096E72EF0FF}"/>
              </a:ext>
            </a:extLst>
          </p:cNvPr>
          <p:cNvPicPr>
            <a:picLocks noChangeAspect="1"/>
          </p:cNvPicPr>
          <p:nvPr/>
        </p:nvPicPr>
        <p:blipFill>
          <a:blip r:embed="rId3"/>
          <a:stretch>
            <a:fillRect/>
          </a:stretch>
        </p:blipFill>
        <p:spPr>
          <a:xfrm>
            <a:off x="1129115" y="4060412"/>
            <a:ext cx="3279025" cy="1278819"/>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black and white screen&#10;&#10;Description automatically generated">
            <a:extLst>
              <a:ext uri="{FF2B5EF4-FFF2-40B4-BE49-F238E27FC236}">
                <a16:creationId xmlns:a16="http://schemas.microsoft.com/office/drawing/2014/main" id="{E19D7E73-85D0-01DB-E056-6C2209563AC5}"/>
              </a:ext>
            </a:extLst>
          </p:cNvPr>
          <p:cNvPicPr>
            <a:picLocks noChangeAspect="1"/>
          </p:cNvPicPr>
          <p:nvPr/>
        </p:nvPicPr>
        <p:blipFill>
          <a:blip r:embed="rId4"/>
          <a:stretch>
            <a:fillRect/>
          </a:stretch>
        </p:blipFill>
        <p:spPr>
          <a:xfrm>
            <a:off x="4886676" y="1570553"/>
            <a:ext cx="6184580" cy="371074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FD7A7A-496A-C1D8-B679-D1D2E5EF9D60}"/>
              </a:ext>
            </a:extLst>
          </p:cNvPr>
          <p:cNvPicPr>
            <a:picLocks noChangeAspect="1"/>
          </p:cNvPicPr>
          <p:nvPr/>
        </p:nvPicPr>
        <p:blipFill>
          <a:blip r:embed="rId5"/>
          <a:stretch>
            <a:fillRect/>
          </a:stretch>
        </p:blipFill>
        <p:spPr>
          <a:xfrm>
            <a:off x="1325879" y="900015"/>
            <a:ext cx="1746511" cy="1026795"/>
          </a:xfrm>
          <a:prstGeom prst="rect">
            <a:avLst/>
          </a:prstGeom>
        </p:spPr>
      </p:pic>
      <p:sp>
        <p:nvSpPr>
          <p:cNvPr id="7" name="TextBox 6">
            <a:extLst>
              <a:ext uri="{FF2B5EF4-FFF2-40B4-BE49-F238E27FC236}">
                <a16:creationId xmlns:a16="http://schemas.microsoft.com/office/drawing/2014/main" id="{B5D95879-076F-F8D7-0CE5-FF79B587BA22}"/>
              </a:ext>
            </a:extLst>
          </p:cNvPr>
          <p:cNvSpPr txBox="1"/>
          <p:nvPr/>
        </p:nvSpPr>
        <p:spPr>
          <a:xfrm>
            <a:off x="335902" y="268604"/>
            <a:ext cx="6102220" cy="461665"/>
          </a:xfrm>
          <a:prstGeom prst="rect">
            <a:avLst/>
          </a:prstGeom>
          <a:noFill/>
        </p:spPr>
        <p:txBody>
          <a:bodyPr wrap="square">
            <a:spAutoFit/>
          </a:bodyPr>
          <a:lstStyle/>
          <a:p>
            <a:r>
              <a:rPr lang="en-US" sz="2400" b="1" dirty="0">
                <a:effectLst/>
                <a:latin typeface="Aptos" panose="020B0004020202020204" pitchFamily="34" charset="0"/>
                <a:ea typeface="Calibri" panose="020F0502020204030204" pitchFamily="34" charset="0"/>
              </a:rPr>
              <a:t>Out Puts</a:t>
            </a:r>
            <a:endParaRPr lang="en-US" sz="2400" b="1" dirty="0"/>
          </a:p>
        </p:txBody>
      </p:sp>
    </p:spTree>
    <p:extLst>
      <p:ext uri="{BB962C8B-B14F-4D97-AF65-F5344CB8AC3E}">
        <p14:creationId xmlns:p14="http://schemas.microsoft.com/office/powerpoint/2010/main" val="3242335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39A08DAA-B825-719B-2002-C745167347DA}"/>
              </a:ext>
            </a:extLst>
          </p:cNvPr>
          <p:cNvPicPr>
            <a:picLocks noChangeAspect="1"/>
          </p:cNvPicPr>
          <p:nvPr/>
        </p:nvPicPr>
        <p:blipFill>
          <a:blip r:embed="rId2"/>
          <a:stretch>
            <a:fillRect/>
          </a:stretch>
        </p:blipFill>
        <p:spPr>
          <a:xfrm>
            <a:off x="585716" y="1545018"/>
            <a:ext cx="5159675" cy="3031308"/>
          </a:xfrm>
          <a:prstGeom prst="rect">
            <a:avLst/>
          </a:prstGeom>
          <a:effectLst>
            <a:outerShdw blurRad="50800" dist="38100" dir="2700000" algn="tl" rotWithShape="0">
              <a:prstClr val="black">
                <a:alpha val="40000"/>
              </a:prstClr>
            </a:outerShdw>
          </a:effectLst>
        </p:spPr>
      </p:pic>
      <p:pic>
        <p:nvPicPr>
          <p:cNvPr id="3" name="Picture 2" descr="A graph with different colored bars&#10;&#10;Description automatically generated">
            <a:extLst>
              <a:ext uri="{FF2B5EF4-FFF2-40B4-BE49-F238E27FC236}">
                <a16:creationId xmlns:a16="http://schemas.microsoft.com/office/drawing/2014/main" id="{6D3A99C2-F598-2BE4-5BF6-FF8A94D3CE17}"/>
              </a:ext>
            </a:extLst>
          </p:cNvPr>
          <p:cNvPicPr>
            <a:picLocks noChangeAspect="1"/>
          </p:cNvPicPr>
          <p:nvPr/>
        </p:nvPicPr>
        <p:blipFill>
          <a:blip r:embed="rId3"/>
          <a:stretch>
            <a:fillRect/>
          </a:stretch>
        </p:blipFill>
        <p:spPr>
          <a:xfrm>
            <a:off x="6388857" y="1686908"/>
            <a:ext cx="5159676" cy="27475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9057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83E1-B5CF-0A7C-27F0-892B675D10C7}"/>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BCC9EB07-1FBB-A686-3C5D-2D44F6B3CC82}"/>
              </a:ext>
            </a:extLst>
          </p:cNvPr>
          <p:cNvSpPr txBox="1"/>
          <p:nvPr/>
        </p:nvSpPr>
        <p:spPr>
          <a:xfrm>
            <a:off x="307424" y="2418924"/>
            <a:ext cx="6978618" cy="3416320"/>
          </a:xfrm>
          <a:prstGeom prst="rect">
            <a:avLst/>
          </a:prstGeom>
          <a:noFill/>
        </p:spPr>
        <p:txBody>
          <a:bodyPr wrap="square">
            <a:spAutoFit/>
          </a:bodyPr>
          <a:lstStyle/>
          <a:p>
            <a:r>
              <a:rPr lang="en-US"/>
              <a:t> Twitter Sentiment Analysis is a swift and insightful tool that deciphers public emotions on the platform. Through advanced algorithms and a user-friendly interface, it efficiently categorizes tweets into positive, negative, or neutral sentiments in real time. This adaptable system ensures scalability to handle varying tweet volumes and actively evolves through a feedback loop, incorporating user input for continuous improvement. With a keen focus on privacy measures, the analysis provides valuable, up-to-the-minute insights into the dynamic landscape of social media conversations. Its utility extends to businesses and decision-makers, offering actionable data for informed and timely decision-making based on the ever-changing trends in public sentiment on Twitter.</a:t>
            </a:r>
            <a:endParaRPr lang="en-US" dirty="0"/>
          </a:p>
        </p:txBody>
      </p:sp>
      <p:pic>
        <p:nvPicPr>
          <p:cNvPr id="1026" name="Picture 2" descr="Image">
            <a:extLst>
              <a:ext uri="{FF2B5EF4-FFF2-40B4-BE49-F238E27FC236}">
                <a16:creationId xmlns:a16="http://schemas.microsoft.com/office/drawing/2014/main" id="{95A47D66-1128-B7C6-4E16-4C3E2FD55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2193509"/>
            <a:ext cx="38671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0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56412368-7E6B-4064-B6FA-72DF6DA0C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4FE20-9BCC-4219-A8AD-B1C110BD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B31EE63-F3F3-F44A-D915-4C3349D8E602}"/>
              </a:ext>
            </a:extLst>
          </p:cNvPr>
          <p:cNvSpPr>
            <a:spLocks noGrp="1"/>
          </p:cNvSpPr>
          <p:nvPr>
            <p:ph type="title"/>
          </p:nvPr>
        </p:nvSpPr>
        <p:spPr>
          <a:xfrm>
            <a:off x="1452617" y="976508"/>
            <a:ext cx="5525305" cy="2367221"/>
          </a:xfrm>
        </p:spPr>
        <p:txBody>
          <a:bodyPr vert="horz" lIns="91440" tIns="45720" rIns="91440" bIns="0" rtlCol="0" anchor="b">
            <a:normAutofit/>
          </a:bodyPr>
          <a:lstStyle/>
          <a:p>
            <a:r>
              <a:rPr lang="en-US" sz="5400"/>
              <a:t>Thank you</a:t>
            </a:r>
            <a:br>
              <a:rPr lang="en-US" sz="5400"/>
            </a:br>
            <a:endParaRPr lang="en-US" sz="5400"/>
          </a:p>
        </p:txBody>
      </p:sp>
      <p:sp>
        <p:nvSpPr>
          <p:cNvPr id="3" name="Text Placeholder 2">
            <a:extLst>
              <a:ext uri="{FF2B5EF4-FFF2-40B4-BE49-F238E27FC236}">
                <a16:creationId xmlns:a16="http://schemas.microsoft.com/office/drawing/2014/main" id="{4684C2A0-6BC3-286E-2D4C-22431D8FDFFA}"/>
              </a:ext>
            </a:extLst>
          </p:cNvPr>
          <p:cNvSpPr>
            <a:spLocks noGrp="1"/>
          </p:cNvSpPr>
          <p:nvPr>
            <p:ph type="body" idx="1"/>
          </p:nvPr>
        </p:nvSpPr>
        <p:spPr>
          <a:xfrm>
            <a:off x="1452617" y="3531204"/>
            <a:ext cx="5530919" cy="1606576"/>
          </a:xfrm>
        </p:spPr>
        <p:txBody>
          <a:bodyPr vert="horz" lIns="91440" tIns="91440" rIns="91440" bIns="91440" rtlCol="0">
            <a:normAutofit/>
          </a:bodyPr>
          <a:lstStyle/>
          <a:p>
            <a:endParaRPr lang="en-US" cap="all"/>
          </a:p>
        </p:txBody>
      </p:sp>
      <p:cxnSp>
        <p:nvCxnSpPr>
          <p:cNvPr id="22" name="Straight Connector 21">
            <a:extLst>
              <a:ext uri="{FF2B5EF4-FFF2-40B4-BE49-F238E27FC236}">
                <a16:creationId xmlns:a16="http://schemas.microsoft.com/office/drawing/2014/main" id="{A661C966-C6C8-4667-903D-E68521C35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36439133-030D-427C-AADE-2B48B1991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27" name="Rectangle 26">
              <a:extLst>
                <a:ext uri="{FF2B5EF4-FFF2-40B4-BE49-F238E27FC236}">
                  <a16:creationId xmlns:a16="http://schemas.microsoft.com/office/drawing/2014/main" id="{2C11378B-6628-411A-9A79-CF10232D7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E6BF6A-26B8-45E6-887E-FE78A7984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2388B0B-738B-4313-8674-79D97E74A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44B0B1F5-A3A7-B381-5D8B-01B366180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6373" y="1649879"/>
            <a:ext cx="2799103" cy="2799103"/>
          </a:xfrm>
          <a:prstGeom prst="rect">
            <a:avLst/>
          </a:prstGeom>
        </p:spPr>
      </p:pic>
      <p:pic>
        <p:nvPicPr>
          <p:cNvPr id="30" name="Picture 29">
            <a:extLst>
              <a:ext uri="{FF2B5EF4-FFF2-40B4-BE49-F238E27FC236}">
                <a16:creationId xmlns:a16="http://schemas.microsoft.com/office/drawing/2014/main" id="{6DF84359-5DD6-461B-9519-90AA2F46C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E90BC892-CE86-41EE-8A3B-2178D5170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95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6" name="Rectangle 2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422F826C-0686-870B-4EBA-58C3C2D972FF}"/>
              </a:ext>
            </a:extLst>
          </p:cNvPr>
          <p:cNvSpPr txBox="1"/>
          <p:nvPr/>
        </p:nvSpPr>
        <p:spPr>
          <a:xfrm>
            <a:off x="1451580" y="804520"/>
            <a:ext cx="4176511"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2700" cap="all" dirty="0">
              <a:latin typeface="+mj-lt"/>
              <a:ea typeface="+mj-ea"/>
              <a:cs typeface="+mj-cs"/>
            </a:endParaRPr>
          </a:p>
          <a:p>
            <a:pPr marL="0" marR="0" lvl="0" indent="0" defTabSz="914400" fontAlgn="auto">
              <a:lnSpc>
                <a:spcPct val="90000"/>
              </a:lnSpc>
              <a:spcBef>
                <a:spcPct val="0"/>
              </a:spcBef>
              <a:spcAft>
                <a:spcPts val="600"/>
              </a:spcAft>
              <a:buClrTx/>
              <a:buSzTx/>
              <a:tabLst/>
              <a:defRPr/>
            </a:pPr>
            <a:r>
              <a:rPr lang="en-US" sz="2700" cap="all" dirty="0">
                <a:latin typeface="+mj-lt"/>
                <a:ea typeface="+mj-ea"/>
                <a:cs typeface="+mj-cs"/>
              </a:rPr>
              <a:t>	</a:t>
            </a:r>
            <a:r>
              <a:rPr kumimoji="0" lang="en-US" sz="2700" u="none" strike="noStrike" cap="all" spc="0" normalizeH="0" baseline="0" noProof="0" dirty="0">
                <a:ln>
                  <a:noFill/>
                </a:ln>
                <a:uLnTx/>
                <a:uFillTx/>
                <a:latin typeface="+mj-lt"/>
                <a:ea typeface="+mj-ea"/>
                <a:cs typeface="+mj-cs"/>
              </a:rPr>
              <a:t>Team No : 2</a:t>
            </a: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defTabSz="914400">
              <a:lnSpc>
                <a:spcPct val="90000"/>
              </a:lnSpc>
              <a:spcBef>
                <a:spcPct val="0"/>
              </a:spcBef>
              <a:spcAft>
                <a:spcPts val="600"/>
              </a:spcAft>
            </a:pPr>
            <a:endParaRPr lang="en-US" sz="2700" cap="all" dirty="0">
              <a:latin typeface="+mj-lt"/>
              <a:ea typeface="+mj-ea"/>
              <a:cs typeface="+mj-cs"/>
            </a:endParaRPr>
          </a:p>
        </p:txBody>
      </p:sp>
      <p:sp>
        <p:nvSpPr>
          <p:cNvPr id="30" name="Rectangle 2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Box 9">
            <a:extLst>
              <a:ext uri="{FF2B5EF4-FFF2-40B4-BE49-F238E27FC236}">
                <a16:creationId xmlns:a16="http://schemas.microsoft.com/office/drawing/2014/main" id="{84854424-0299-6E5D-BFBA-F44C1CD4919E}"/>
              </a:ext>
            </a:extLst>
          </p:cNvPr>
          <p:cNvSpPr txBox="1"/>
          <p:nvPr/>
        </p:nvSpPr>
        <p:spPr>
          <a:xfrm>
            <a:off x="1451581" y="2015732"/>
            <a:ext cx="4172212"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20KP1A4404 – YAMINI</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20KP1A4456 – VISHNU</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20KP1A4437 – SOWMYA</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20KP1A4447 – IRFAN</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11" name="Picture 2">
            <a:extLst>
              <a:ext uri="{FF2B5EF4-FFF2-40B4-BE49-F238E27FC236}">
                <a16:creationId xmlns:a16="http://schemas.microsoft.com/office/drawing/2014/main" id="{17F89EF5-7A3D-AE97-6C78-BBA6C54A42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1" y="1482483"/>
            <a:ext cx="4960442" cy="33069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16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73AC8-1566-BFED-A15C-20AA1D9F92EF}"/>
              </a:ext>
            </a:extLst>
          </p:cNvPr>
          <p:cNvSpPr txBox="1"/>
          <p:nvPr/>
        </p:nvSpPr>
        <p:spPr>
          <a:xfrm>
            <a:off x="298579" y="239457"/>
            <a:ext cx="610222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0000"/>
                </a:solidFill>
                <a:effectLst/>
                <a:uLnTx/>
                <a:uFillTx/>
                <a:latin typeface="Gill Sans MT" panose="020B0502020104020203"/>
                <a:ea typeface="+mn-ea"/>
                <a:cs typeface="+mn-cs"/>
              </a:rPr>
              <a:t>ABSTRACT :</a:t>
            </a:r>
            <a:endParaRPr kumimoji="0" lang="en-IN" sz="3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22A49B50-2D9D-6293-1A00-3CAE515B08B5}"/>
              </a:ext>
            </a:extLst>
          </p:cNvPr>
          <p:cNvSpPr txBox="1"/>
          <p:nvPr/>
        </p:nvSpPr>
        <p:spPr>
          <a:xfrm>
            <a:off x="391884" y="956800"/>
            <a:ext cx="11532637" cy="2346412"/>
          </a:xfrm>
          <a:prstGeom prst="rect">
            <a:avLst/>
          </a:prstGeom>
          <a:noFill/>
        </p:spPr>
        <p:txBody>
          <a:bodyPr wrap="square">
            <a:spAutoFit/>
          </a:bodyPr>
          <a:lstStyle/>
          <a:p>
            <a:pPr>
              <a:lnSpc>
                <a:spcPct val="150000"/>
              </a:lnSpc>
            </a:pPr>
            <a:r>
              <a:rPr lang="en-IN" sz="2000"/>
              <a:t>The aim of this project is to analyze the sentiments of expressed in tweets, categorizing them as positive , negative or neutral. The data will consists of Twitter data, and the analysis will provide insights into public opinions ,trendsand emotions on different topics. The project contributes to the field of social media analytics and showcases the practical application of machine learning in understanding sentiment patterns on a large scale.</a:t>
            </a:r>
            <a:endParaRPr lang="en-IN" sz="2000" dirty="0"/>
          </a:p>
        </p:txBody>
      </p:sp>
      <p:sp>
        <p:nvSpPr>
          <p:cNvPr id="4" name="TextBox 3">
            <a:extLst>
              <a:ext uri="{FF2B5EF4-FFF2-40B4-BE49-F238E27FC236}">
                <a16:creationId xmlns:a16="http://schemas.microsoft.com/office/drawing/2014/main" id="{22701CBF-8B79-5B6C-F3EC-50031E252A10}"/>
              </a:ext>
            </a:extLst>
          </p:cNvPr>
          <p:cNvSpPr txBox="1"/>
          <p:nvPr/>
        </p:nvSpPr>
        <p:spPr>
          <a:xfrm>
            <a:off x="391884" y="3303212"/>
            <a:ext cx="11840546" cy="1884747"/>
          </a:xfrm>
          <a:prstGeom prst="rect">
            <a:avLst/>
          </a:prstGeom>
          <a:noFill/>
        </p:spPr>
        <p:txBody>
          <a:bodyPr wrap="square">
            <a:spAutoFit/>
          </a:bodyPr>
          <a:lstStyle/>
          <a:p>
            <a:pPr>
              <a:lnSpc>
                <a:spcPct val="150000"/>
              </a:lnSpc>
            </a:pPr>
            <a:r>
              <a:rPr lang="en-IN" sz="2000"/>
              <a:t>Sentimental analysis is a fast track area of research in high demand for business giving them the ability to understand and adapt their business stratagies. This research contributes to the application of machine learning in business intelligence,fostering a more informed and responsive approach to customer satisfaction and market trends. </a:t>
            </a:r>
            <a:endParaRPr lang="en-IN" sz="2000" dirty="0"/>
          </a:p>
        </p:txBody>
      </p:sp>
    </p:spTree>
    <p:extLst>
      <p:ext uri="{BB962C8B-B14F-4D97-AF65-F5344CB8AC3E}">
        <p14:creationId xmlns:p14="http://schemas.microsoft.com/office/powerpoint/2010/main" val="102099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F9E253-8076-E875-1287-C847AC326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09BE5103-FB98-3D6C-569D-F3C3D7195CB2}"/>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 name="Straight Connector 3">
            <a:extLst>
              <a:ext uri="{FF2B5EF4-FFF2-40B4-BE49-F238E27FC236}">
                <a16:creationId xmlns:a16="http://schemas.microsoft.com/office/drawing/2014/main" id="{FFE95D5A-5461-6465-F82A-B3E60897FA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D522B8D-C263-FBE2-F39B-6D645BB37E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 name="Rectangle 5">
            <a:extLst>
              <a:ext uri="{FF2B5EF4-FFF2-40B4-BE49-F238E27FC236}">
                <a16:creationId xmlns:a16="http://schemas.microsoft.com/office/drawing/2014/main" id="{72C32B0A-8054-88BE-F24E-161DFC525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62A5A53-C863-598A-535C-D57263D044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4FBDC402-7C3B-37BD-FEFF-700B6A993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TextBox 8">
            <a:extLst>
              <a:ext uri="{FF2B5EF4-FFF2-40B4-BE49-F238E27FC236}">
                <a16:creationId xmlns:a16="http://schemas.microsoft.com/office/drawing/2014/main" id="{DA96902B-1B87-A197-E69B-D0B7FB13DDAC}"/>
              </a:ext>
            </a:extLst>
          </p:cNvPr>
          <p:cNvSpPr txBox="1"/>
          <p:nvPr/>
        </p:nvSpPr>
        <p:spPr>
          <a:xfrm>
            <a:off x="233265" y="2015732"/>
            <a:ext cx="7968343" cy="3450613"/>
          </a:xfrm>
          <a:prstGeom prst="rect">
            <a:avLst/>
          </a:prstGeom>
        </p:spPr>
        <p:txBody>
          <a:bodyPr vert="horz" lIns="91440" tIns="45720" rIns="91440" bIns="45720" rtlCol="0" anchor="t">
            <a:no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Software Requirements </a:t>
            </a:r>
            <a:r>
              <a:rPr lang="en-US" sz="1400" dirty="0"/>
              <a:t>:</a:t>
            </a:r>
          </a:p>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Programming Language :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a:t>Python : Widely used for Machine learning and natural language processing</a:t>
            </a:r>
          </a:p>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 Libraries and Frameworks :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a:t>TensorFlow for machine learning algorithms</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400" dirty="0"/>
              <a:t>Pandas and </a:t>
            </a:r>
            <a:r>
              <a:rPr lang="en-US" sz="1400" dirty="0" err="1"/>
              <a:t>Numpy</a:t>
            </a:r>
            <a:r>
              <a:rPr lang="en-US" sz="1400" dirty="0"/>
              <a:t> for data manipulation and analysis</a:t>
            </a:r>
          </a:p>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Visualization :</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sz="1400" dirty="0"/>
              <a:t>Data visualization to gain insights from the analyzed sentiments</a:t>
            </a:r>
          </a:p>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Web Frameworks : </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sz="1400" dirty="0"/>
              <a:t>Django for creating a web-based interface to interact with the sentiment analysis system</a:t>
            </a:r>
          </a:p>
          <a:p>
            <a:pPr indent="-228600" defTabSz="914400">
              <a:lnSpc>
                <a:spcPct val="110000"/>
              </a:lnSpc>
              <a:spcAft>
                <a:spcPts val="600"/>
              </a:spcAft>
              <a:buClr>
                <a:schemeClr val="accent1"/>
              </a:buClr>
              <a:buSzPct val="100000"/>
              <a:buFont typeface="Arial" panose="020B0604020202020204" pitchFamily="34" charset="0"/>
              <a:buChar char="•"/>
            </a:pPr>
            <a:r>
              <a:rPr lang="en-US" sz="1400" b="1" dirty="0"/>
              <a:t>Cloud Services</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sz="1400" dirty="0" err="1"/>
              <a:t>AWS,Microsoft</a:t>
            </a:r>
            <a:r>
              <a:rPr lang="en-US" sz="1400" dirty="0"/>
              <a:t> Azure for cloud-based </a:t>
            </a:r>
            <a:r>
              <a:rPr lang="en-US" sz="1400" dirty="0" err="1"/>
              <a:t>storage,computing</a:t>
            </a:r>
            <a:r>
              <a:rPr lang="en-US" sz="1400" dirty="0"/>
              <a:t> and deployment</a:t>
            </a:r>
          </a:p>
          <a:p>
            <a:pPr marL="342900" indent="-228600" defTabSz="914400">
              <a:lnSpc>
                <a:spcPct val="110000"/>
              </a:lnSpc>
              <a:spcAft>
                <a:spcPts val="600"/>
              </a:spcAft>
              <a:buClr>
                <a:schemeClr val="accent1"/>
              </a:buClr>
              <a:buSzPct val="100000"/>
              <a:buFont typeface="Arial" panose="020B0604020202020204" pitchFamily="34" charset="0"/>
              <a:buChar char="•"/>
            </a:pPr>
            <a:endParaRPr lang="en-US" sz="140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400" b="1" dirty="0"/>
          </a:p>
          <a:p>
            <a:pPr indent="-228600" defTabSz="914400">
              <a:lnSpc>
                <a:spcPct val="110000"/>
              </a:lnSpc>
              <a:spcAft>
                <a:spcPts val="600"/>
              </a:spcAft>
              <a:buClr>
                <a:schemeClr val="accent1"/>
              </a:buClr>
              <a:buSzPct val="100000"/>
              <a:buFont typeface="Arial" panose="020B0604020202020204" pitchFamily="34" charset="0"/>
              <a:buChar char="•"/>
            </a:pPr>
            <a:r>
              <a:rPr lang="en-US" sz="1400" dirty="0"/>
              <a:t>   </a:t>
            </a:r>
          </a:p>
        </p:txBody>
      </p:sp>
      <p:pic>
        <p:nvPicPr>
          <p:cNvPr id="10" name="Picture 9">
            <a:extLst>
              <a:ext uri="{FF2B5EF4-FFF2-40B4-BE49-F238E27FC236}">
                <a16:creationId xmlns:a16="http://schemas.microsoft.com/office/drawing/2014/main" id="{A9A7A9D0-30AD-3372-8E6A-279AD8B1186C}"/>
              </a:ext>
            </a:extLst>
          </p:cNvPr>
          <p:cNvPicPr>
            <a:picLocks noChangeAspect="1"/>
          </p:cNvPicPr>
          <p:nvPr/>
        </p:nvPicPr>
        <p:blipFill>
          <a:blip r:embed="rId3"/>
          <a:stretch>
            <a:fillRect/>
          </a:stretch>
        </p:blipFill>
        <p:spPr>
          <a:xfrm>
            <a:off x="7894161" y="2284303"/>
            <a:ext cx="4064574" cy="2491906"/>
          </a:xfrm>
          <a:prstGeom prst="rect">
            <a:avLst/>
          </a:prstGeom>
        </p:spPr>
      </p:pic>
      <p:pic>
        <p:nvPicPr>
          <p:cNvPr id="11" name="Picture 10">
            <a:extLst>
              <a:ext uri="{FF2B5EF4-FFF2-40B4-BE49-F238E27FC236}">
                <a16:creationId xmlns:a16="http://schemas.microsoft.com/office/drawing/2014/main" id="{9438519C-EF41-2BDA-51AB-7EB546EED044}"/>
              </a:ext>
            </a:extLst>
          </p:cNvPr>
          <p:cNvPicPr>
            <a:picLocks noChangeAspect="1"/>
          </p:cNvPicPr>
          <p:nvPr/>
        </p:nvPicPr>
        <p:blipFill>
          <a:blip r:embed="rId4"/>
          <a:stretch>
            <a:fillRect/>
          </a:stretch>
        </p:blipFill>
        <p:spPr>
          <a:xfrm>
            <a:off x="1451579" y="822892"/>
            <a:ext cx="4074836" cy="1166619"/>
          </a:xfrm>
          <a:prstGeom prst="rect">
            <a:avLst/>
          </a:prstGeom>
        </p:spPr>
      </p:pic>
      <p:pic>
        <p:nvPicPr>
          <p:cNvPr id="12" name="Picture 11">
            <a:extLst>
              <a:ext uri="{FF2B5EF4-FFF2-40B4-BE49-F238E27FC236}">
                <a16:creationId xmlns:a16="http://schemas.microsoft.com/office/drawing/2014/main" id="{A07392B1-FD1E-D36D-1312-892D8F20FE2B}"/>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82B3DE70-E05A-8180-9566-7A6AAEC49F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2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B7B15F-6DFC-12DE-24EF-BCB653A27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B4257C04-0625-D2EC-2E98-CB2191055A5E}"/>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 name="Straight Connector 3">
            <a:extLst>
              <a:ext uri="{FF2B5EF4-FFF2-40B4-BE49-F238E27FC236}">
                <a16:creationId xmlns:a16="http://schemas.microsoft.com/office/drawing/2014/main" id="{9B69B7A3-DBAF-8BEA-1CD2-072C086CF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D40D886-5FE7-F1F7-71D8-3CC7B98606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 name="Rectangle 5">
            <a:extLst>
              <a:ext uri="{FF2B5EF4-FFF2-40B4-BE49-F238E27FC236}">
                <a16:creationId xmlns:a16="http://schemas.microsoft.com/office/drawing/2014/main" id="{CB168D71-4685-A679-0C33-1659A5545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close up of a circuit board&#10;&#10;Description automatically generated">
            <a:extLst>
              <a:ext uri="{FF2B5EF4-FFF2-40B4-BE49-F238E27FC236}">
                <a16:creationId xmlns:a16="http://schemas.microsoft.com/office/drawing/2014/main" id="{BA436C85-8085-C1A0-A100-21E8553237DA}"/>
              </a:ext>
            </a:extLst>
          </p:cNvPr>
          <p:cNvPicPr>
            <a:picLocks noChangeAspect="1" noChangeArrowheads="1"/>
          </p:cNvPicPr>
          <p:nvPr/>
        </p:nvPicPr>
        <p:blipFill rotWithShape="1">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rcRect l="15290" r="10489"/>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8E4DEF9-47C5-5879-C7DB-4744EA1FB7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4CB8A0ED-D69D-802A-BCDC-718134BED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2C2E14-F4D8-B61C-8753-B90747586116}"/>
              </a:ext>
            </a:extLst>
          </p:cNvPr>
          <p:cNvSpPr txBox="1"/>
          <p:nvPr/>
        </p:nvSpPr>
        <p:spPr>
          <a:xfrm>
            <a:off x="195943" y="2015732"/>
            <a:ext cx="11831216" cy="3450613"/>
          </a:xfrm>
          <a:prstGeom prst="rect">
            <a:avLst/>
          </a:prstGeom>
        </p:spPr>
        <p:txBody>
          <a:bodyPr vert="horz" lIns="91440" tIns="45720" rIns="91440" bIns="45720" rtlCol="0" anchor="t">
            <a:noAutofit/>
          </a:bodyPr>
          <a:lstStyle/>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Processor (CPU) : </a:t>
            </a:r>
            <a:r>
              <a:rPr lang="en-US" dirty="0"/>
              <a:t>A muti-core processor for efficient parallel processing during data preprocessing and model training</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Random Access Memory(RAM) : </a:t>
            </a:r>
            <a:r>
              <a:rPr lang="en-US" dirty="0"/>
              <a:t>8GB of RAM to handle the data processing and model train tasks effectively</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Storage : </a:t>
            </a:r>
            <a:r>
              <a:rPr lang="en-US" dirty="0"/>
              <a:t>To store collected Twitter </a:t>
            </a:r>
            <a:r>
              <a:rPr lang="en-US" dirty="0" err="1"/>
              <a:t>data,preprocessing</a:t>
            </a:r>
            <a:r>
              <a:rPr lang="en-US" dirty="0"/>
              <a:t> data </a:t>
            </a:r>
            <a:r>
              <a:rPr lang="en-US" dirty="0" err="1"/>
              <a:t>ans</a:t>
            </a:r>
            <a:r>
              <a:rPr lang="en-US" dirty="0"/>
              <a:t> machine learning model files</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Network Connection : </a:t>
            </a:r>
            <a:r>
              <a:rPr lang="en-US" dirty="0"/>
              <a:t>Internet connection for accessing the Twitter </a:t>
            </a:r>
            <a:r>
              <a:rPr lang="en-US" dirty="0" err="1"/>
              <a:t>API,downloading</a:t>
            </a:r>
            <a:r>
              <a:rPr lang="en-US" dirty="0"/>
              <a:t> datasets and potentially deploying the model on cloud platforms</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Operating System(OS) : </a:t>
            </a:r>
            <a:r>
              <a:rPr lang="en-US" dirty="0"/>
              <a:t>Compatible with windows ,</a:t>
            </a:r>
            <a:r>
              <a:rPr lang="en-US" dirty="0" err="1"/>
              <a:t>Linux,depending</a:t>
            </a:r>
            <a:r>
              <a:rPr lang="en-US" dirty="0"/>
              <a:t> on the preferred development environment and toolset</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Backup and Redundancy : </a:t>
            </a:r>
            <a:r>
              <a:rPr lang="en-US" dirty="0"/>
              <a:t>Backup system for critical </a:t>
            </a:r>
            <a:r>
              <a:rPr lang="en-US" dirty="0" err="1"/>
              <a:t>data,and</a:t>
            </a:r>
            <a:r>
              <a:rPr lang="en-US" dirty="0"/>
              <a:t> consider redundancy for continuous availability in case of hardware failures</a:t>
            </a:r>
          </a:p>
          <a:p>
            <a:pPr defTabSz="914400">
              <a:lnSpc>
                <a:spcPct val="110000"/>
              </a:lnSpc>
              <a:spcAft>
                <a:spcPts val="600"/>
              </a:spcAft>
              <a:buClr>
                <a:schemeClr val="accent1"/>
              </a:buClr>
              <a:buSzPct val="100000"/>
            </a:pPr>
            <a:r>
              <a:rPr lang="en-US" dirty="0"/>
              <a:t>   </a:t>
            </a:r>
          </a:p>
        </p:txBody>
      </p:sp>
      <p:pic>
        <p:nvPicPr>
          <p:cNvPr id="11" name="Picture 10">
            <a:extLst>
              <a:ext uri="{FF2B5EF4-FFF2-40B4-BE49-F238E27FC236}">
                <a16:creationId xmlns:a16="http://schemas.microsoft.com/office/drawing/2014/main" id="{C6A42BC1-CAEF-7779-78D9-EC85AF575D56}"/>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E200AC4C-87CE-1DA0-642F-6CEC44C34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D615B9-A1FA-C8A4-C195-2DE0BFC1D6AA}"/>
              </a:ext>
            </a:extLst>
          </p:cNvPr>
          <p:cNvSpPr txBox="1"/>
          <p:nvPr/>
        </p:nvSpPr>
        <p:spPr>
          <a:xfrm>
            <a:off x="1378598" y="1356660"/>
            <a:ext cx="6172200" cy="596445"/>
          </a:xfrm>
          <a:prstGeom prst="rect">
            <a:avLst/>
          </a:prstGeom>
          <a:noFill/>
        </p:spPr>
        <p:txBody>
          <a:bodyPr wrap="square">
            <a:spAutoFit/>
          </a:bodyPr>
          <a:lstStyle/>
          <a:p>
            <a:pPr defTabSz="914400">
              <a:lnSpc>
                <a:spcPct val="110000"/>
              </a:lnSpc>
              <a:spcAft>
                <a:spcPts val="600"/>
              </a:spcAft>
              <a:buClr>
                <a:schemeClr val="accent1"/>
              </a:buClr>
              <a:buSzPct val="100000"/>
            </a:pPr>
            <a:r>
              <a:rPr lang="en-US" sz="3200" b="1" dirty="0"/>
              <a:t>Hardware Requirements : </a:t>
            </a:r>
          </a:p>
        </p:txBody>
      </p:sp>
    </p:spTree>
    <p:extLst>
      <p:ext uri="{BB962C8B-B14F-4D97-AF65-F5344CB8AC3E}">
        <p14:creationId xmlns:p14="http://schemas.microsoft.com/office/powerpoint/2010/main" val="266627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7" name="Picture 6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9" name="Straight Connector 6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3" name="Rectangle 7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EC03F31-B2BB-8AF7-F38C-014CE807F949}"/>
              </a:ext>
            </a:extLst>
          </p:cNvPr>
          <p:cNvSpPr txBox="1"/>
          <p:nvPr/>
        </p:nvSpPr>
        <p:spPr>
          <a:xfrm>
            <a:off x="-303" y="1846056"/>
            <a:ext cx="7002239" cy="4134866"/>
          </a:xfrm>
          <a:prstGeom prst="rect">
            <a:avLst/>
          </a:prstGeom>
        </p:spPr>
        <p:txBody>
          <a:bodyPr vert="horz" lIns="91440" tIns="45720" rIns="91440" bIns="45720" rtlCol="0" anchor="t">
            <a:no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Data collection : </a:t>
            </a:r>
            <a:r>
              <a:rPr lang="en-US" sz="1600" i="0" dirty="0"/>
              <a:t>Collect a large dataset of tweets related to business</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Preprocessing : </a:t>
            </a:r>
            <a:r>
              <a:rPr lang="en-US" sz="1600" dirty="0"/>
              <a:t>Clean  and Preprocess the data by removing special </a:t>
            </a:r>
            <a:r>
              <a:rPr lang="en-US" sz="1600" dirty="0" err="1"/>
              <a:t>characeters</a:t>
            </a:r>
            <a:r>
              <a:rPr lang="en-US" sz="1600" dirty="0"/>
              <a:t> etc.,,</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Sentiment Analysis : </a:t>
            </a:r>
            <a:r>
              <a:rPr lang="en-US" sz="1600" i="0" dirty="0"/>
              <a:t>used to sentiment of each tweet as </a:t>
            </a:r>
            <a:r>
              <a:rPr lang="en-US" sz="1600" i="0" dirty="0" err="1"/>
              <a:t>positive,negative</a:t>
            </a:r>
            <a:r>
              <a:rPr lang="en-US" sz="1600" i="0" dirty="0"/>
              <a:t>  or neutral.</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Real-time monitoring : </a:t>
            </a:r>
            <a:r>
              <a:rPr lang="en-US" sz="1600" dirty="0"/>
              <a:t>System provides real-time monitoring of sentiment trends on twitter.</a:t>
            </a:r>
            <a:endParaRPr lang="en-US" sz="1600" i="0" dirty="0"/>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Evaluation : </a:t>
            </a:r>
            <a:r>
              <a:rPr lang="en-US" sz="1600" dirty="0"/>
              <a:t>Evaluate the performance of model using metrics like accuracy and precision.</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Customization : </a:t>
            </a:r>
            <a:r>
              <a:rPr lang="en-US" sz="1600" i="0" dirty="0"/>
              <a:t>For customer satisfaction  and their specific goals and needs.</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Reporting : </a:t>
            </a:r>
            <a:r>
              <a:rPr lang="en-US" sz="1600" dirty="0"/>
              <a:t>To visualize sentiment data and share insights with stakeholders.</a:t>
            </a:r>
          </a:p>
          <a:p>
            <a:pPr marL="285750" indent="-228600" defTabSz="914400">
              <a:lnSpc>
                <a:spcPct val="110000"/>
              </a:lnSpc>
              <a:spcAft>
                <a:spcPts val="600"/>
              </a:spcAft>
              <a:buClr>
                <a:schemeClr val="accent1"/>
              </a:buClr>
              <a:buSzPct val="100000"/>
              <a:buFont typeface="Arial" panose="020B0604020202020204" pitchFamily="34" charset="0"/>
              <a:buChar char="•"/>
            </a:pPr>
            <a:endParaRPr lang="en-US" sz="1600" i="0" dirty="0"/>
          </a:p>
        </p:txBody>
      </p:sp>
      <p:pic>
        <p:nvPicPr>
          <p:cNvPr id="4" name="Picture 2" descr="Image">
            <a:extLst>
              <a:ext uri="{FF2B5EF4-FFF2-40B4-BE49-F238E27FC236}">
                <a16:creationId xmlns:a16="http://schemas.microsoft.com/office/drawing/2014/main" id="{42C003C1-B2A5-9A2F-4FE8-2430CE40A9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5059" y="481109"/>
            <a:ext cx="2491906" cy="2491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 on document with pen">
            <a:extLst>
              <a:ext uri="{FF2B5EF4-FFF2-40B4-BE49-F238E27FC236}">
                <a16:creationId xmlns:a16="http://schemas.microsoft.com/office/drawing/2014/main" id="{8DE1EFBC-3A26-D081-2A0A-99EE85822CE6}"/>
              </a:ext>
            </a:extLst>
          </p:cNvPr>
          <p:cNvPicPr>
            <a:picLocks noChangeAspect="1"/>
          </p:cNvPicPr>
          <p:nvPr/>
        </p:nvPicPr>
        <p:blipFill rotWithShape="1">
          <a:blip r:embed="rId4"/>
          <a:srcRect t="1414" r="-1" b="14313"/>
          <a:stretch/>
        </p:blipFill>
        <p:spPr>
          <a:xfrm>
            <a:off x="7473594" y="3238358"/>
            <a:ext cx="4074836" cy="2292163"/>
          </a:xfrm>
          <a:prstGeom prst="rect">
            <a:avLst/>
          </a:prstGeom>
        </p:spPr>
      </p:pic>
      <p:pic>
        <p:nvPicPr>
          <p:cNvPr id="79" name="Picture 7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1" name="Straight Connector 8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806B49-35BA-419F-2941-2B6F04F613C7}"/>
              </a:ext>
            </a:extLst>
          </p:cNvPr>
          <p:cNvSpPr txBox="1"/>
          <p:nvPr/>
        </p:nvSpPr>
        <p:spPr>
          <a:xfrm>
            <a:off x="1453896" y="1402764"/>
            <a:ext cx="6102220" cy="470450"/>
          </a:xfrm>
          <a:prstGeom prst="rect">
            <a:avLst/>
          </a:prstGeom>
          <a:noFill/>
        </p:spPr>
        <p:txBody>
          <a:bodyPr wrap="square">
            <a:spAutoFit/>
          </a:bodyPr>
          <a:lstStyle/>
          <a:p>
            <a:pPr defTabSz="914400">
              <a:lnSpc>
                <a:spcPct val="110000"/>
              </a:lnSpc>
              <a:spcAft>
                <a:spcPts val="600"/>
              </a:spcAft>
              <a:buClr>
                <a:schemeClr val="accent1"/>
              </a:buClr>
              <a:buSzPct val="100000"/>
            </a:pPr>
            <a:r>
              <a:rPr lang="en-US" sz="2400" b="1" i="0" dirty="0"/>
              <a:t>Existing System:</a:t>
            </a:r>
          </a:p>
        </p:txBody>
      </p:sp>
    </p:spTree>
    <p:extLst>
      <p:ext uri="{BB962C8B-B14F-4D97-AF65-F5344CB8AC3E}">
        <p14:creationId xmlns:p14="http://schemas.microsoft.com/office/powerpoint/2010/main" val="29071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59" name="Picture 205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61" name="Straight Connector 206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65" name="Rectangle 2064">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69" name="Straight Connector 2068">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71"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2" name="Picture 4" descr="Image">
            <a:extLst>
              <a:ext uri="{FF2B5EF4-FFF2-40B4-BE49-F238E27FC236}">
                <a16:creationId xmlns:a16="http://schemas.microsoft.com/office/drawing/2014/main" id="{458C0669-D03A-3D0C-B3C1-943063C6FF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8791" y="707475"/>
            <a:ext cx="5507058" cy="55070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500A6EE-A69F-B8E3-CF7D-DFA5FDCB1D98}"/>
              </a:ext>
            </a:extLst>
          </p:cNvPr>
          <p:cNvSpPr txBox="1"/>
          <p:nvPr/>
        </p:nvSpPr>
        <p:spPr>
          <a:xfrm>
            <a:off x="6235987" y="2273609"/>
            <a:ext cx="5956014" cy="3940925"/>
          </a:xfrm>
          <a:prstGeom prst="rect">
            <a:avLst/>
          </a:prstGeom>
        </p:spPr>
        <p:txBody>
          <a:bodyPr vert="horz" lIns="91440" tIns="45720" rIns="91440" bIns="45720" rtlCol="0" anchor="t">
            <a:noAutofit/>
          </a:bodyPr>
          <a:lstStyle/>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Training : </a:t>
            </a:r>
            <a:r>
              <a:rPr lang="en-US" sz="1600" i="0" dirty="0"/>
              <a:t>Train the sentiment analysis model on labeled data to learn patterns and relationships</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Evaluation : </a:t>
            </a:r>
            <a:r>
              <a:rPr lang="en-US" sz="1600" dirty="0"/>
              <a:t>Assessing the performance of the </a:t>
            </a:r>
            <a:r>
              <a:rPr lang="en-US" sz="1600" dirty="0" err="1"/>
              <a:t>trainedmodel</a:t>
            </a:r>
            <a:r>
              <a:rPr lang="en-US" sz="1600" dirty="0"/>
              <a:t> using metrics like accuracy recalls </a:t>
            </a:r>
            <a:r>
              <a:rPr lang="en-US" sz="1600" dirty="0" err="1"/>
              <a:t>etc</a:t>
            </a:r>
            <a:r>
              <a:rPr lang="en-US" sz="1600" dirty="0"/>
              <a:t>,,.</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Deployment : </a:t>
            </a:r>
            <a:r>
              <a:rPr lang="en-US" sz="1600" i="0" dirty="0"/>
              <a:t>The trained model into a product</a:t>
            </a:r>
            <a:r>
              <a:rPr lang="en-US" sz="1600" dirty="0"/>
              <a:t>ion environment where it can analyze new tweets in real-time</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Integration </a:t>
            </a:r>
            <a:r>
              <a:rPr lang="en-US" b="1" dirty="0"/>
              <a:t>with Business Strategies : </a:t>
            </a:r>
            <a:r>
              <a:rPr lang="en-US" sz="1600" dirty="0"/>
              <a:t>It results the sentiment analysis results with business </a:t>
            </a:r>
            <a:r>
              <a:rPr lang="en-US" sz="1600" dirty="0" err="1"/>
              <a:t>strstegies</a:t>
            </a:r>
            <a:r>
              <a:rPr lang="en-US" sz="1600" dirty="0"/>
              <a:t> such as adjusting marketing </a:t>
            </a:r>
            <a:r>
              <a:rPr lang="en-US" sz="1600" dirty="0" err="1"/>
              <a:t>campaigns,product</a:t>
            </a:r>
            <a:r>
              <a:rPr lang="en-US" sz="1600" dirty="0"/>
              <a:t> development.</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Dashboard Visualization : </a:t>
            </a:r>
            <a:r>
              <a:rPr lang="en-US" sz="1600" i="0" dirty="0"/>
              <a:t>Create dashboard to visualize sentiment trends over time and provide actionable insights to business stakeholders.</a:t>
            </a:r>
          </a:p>
        </p:txBody>
      </p:sp>
      <p:sp>
        <p:nvSpPr>
          <p:cNvPr id="20" name="TextBox 19">
            <a:extLst>
              <a:ext uri="{FF2B5EF4-FFF2-40B4-BE49-F238E27FC236}">
                <a16:creationId xmlns:a16="http://schemas.microsoft.com/office/drawing/2014/main" id="{38BAB340-06AC-717F-C5A0-E10AFE459CED}"/>
              </a:ext>
            </a:extLst>
          </p:cNvPr>
          <p:cNvSpPr txBox="1"/>
          <p:nvPr/>
        </p:nvSpPr>
        <p:spPr>
          <a:xfrm>
            <a:off x="7555992" y="1702450"/>
            <a:ext cx="6102220" cy="461665"/>
          </a:xfrm>
          <a:prstGeom prst="rect">
            <a:avLst/>
          </a:prstGeom>
          <a:noFill/>
        </p:spPr>
        <p:txBody>
          <a:bodyPr wrap="square">
            <a:spAutoFit/>
          </a:bodyPr>
          <a:lstStyle/>
          <a:p>
            <a:r>
              <a:rPr lang="en-US" sz="2400" b="1" i="0" dirty="0"/>
              <a:t>Proposed System</a:t>
            </a:r>
            <a:endParaRPr lang="en-US" sz="2400" dirty="0"/>
          </a:p>
        </p:txBody>
      </p:sp>
    </p:spTree>
    <p:extLst>
      <p:ext uri="{BB962C8B-B14F-4D97-AF65-F5344CB8AC3E}">
        <p14:creationId xmlns:p14="http://schemas.microsoft.com/office/powerpoint/2010/main" val="39415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jpeg">
            <a:extLst>
              <a:ext uri="{FF2B5EF4-FFF2-40B4-BE49-F238E27FC236}">
                <a16:creationId xmlns:a16="http://schemas.microsoft.com/office/drawing/2014/main" id="{2598C41E-7646-0AFB-1089-0C4EC8CF1007}"/>
              </a:ext>
            </a:extLst>
          </p:cNvPr>
          <p:cNvPicPr>
            <a:picLocks noChangeAspect="1"/>
          </p:cNvPicPr>
          <p:nvPr/>
        </p:nvPicPr>
        <p:blipFill>
          <a:blip r:embed="rId2" cstate="print"/>
          <a:stretch>
            <a:fillRect/>
          </a:stretch>
        </p:blipFill>
        <p:spPr>
          <a:xfrm>
            <a:off x="123825" y="815162"/>
            <a:ext cx="5902960" cy="5227676"/>
          </a:xfrm>
          <a:prstGeom prst="rect">
            <a:avLst/>
          </a:prstGeom>
        </p:spPr>
      </p:pic>
      <p:sp>
        <p:nvSpPr>
          <p:cNvPr id="4" name="TextBox 3">
            <a:extLst>
              <a:ext uri="{FF2B5EF4-FFF2-40B4-BE49-F238E27FC236}">
                <a16:creationId xmlns:a16="http://schemas.microsoft.com/office/drawing/2014/main" id="{DC8C86C0-3C58-F4B7-7909-694E9FFCB218}"/>
              </a:ext>
            </a:extLst>
          </p:cNvPr>
          <p:cNvSpPr txBox="1"/>
          <p:nvPr/>
        </p:nvSpPr>
        <p:spPr>
          <a:xfrm>
            <a:off x="478473" y="225978"/>
            <a:ext cx="6100762" cy="369332"/>
          </a:xfrm>
          <a:prstGeom prst="rect">
            <a:avLst/>
          </a:prstGeom>
          <a:noFill/>
        </p:spPr>
        <p:txBody>
          <a:bodyPr wrap="square">
            <a:spAutoFit/>
          </a:bodyPr>
          <a:lstStyle/>
          <a:p>
            <a:r>
              <a:rPr lang="en-US" sz="1800" b="1" i="0" u="none" strike="noStrike" dirty="0">
                <a:solidFill>
                  <a:srgbClr val="000000"/>
                </a:solidFill>
                <a:effectLst/>
                <a:latin typeface="Cambria" panose="02040503050406030204" pitchFamily="18" charset="0"/>
              </a:rPr>
              <a:t>Data Flow Diagram</a:t>
            </a:r>
            <a:endParaRPr lang="en-US" b="1" dirty="0"/>
          </a:p>
        </p:txBody>
      </p:sp>
      <p:pic>
        <p:nvPicPr>
          <p:cNvPr id="8" name="Picture 7">
            <a:extLst>
              <a:ext uri="{FF2B5EF4-FFF2-40B4-BE49-F238E27FC236}">
                <a16:creationId xmlns:a16="http://schemas.microsoft.com/office/drawing/2014/main" id="{76DA0840-FDA1-4BA4-AD43-EE51E2C1FF67}"/>
              </a:ext>
            </a:extLst>
          </p:cNvPr>
          <p:cNvPicPr>
            <a:picLocks noChangeAspect="1"/>
          </p:cNvPicPr>
          <p:nvPr/>
        </p:nvPicPr>
        <p:blipFill>
          <a:blip r:embed="rId3"/>
          <a:stretch>
            <a:fillRect/>
          </a:stretch>
        </p:blipFill>
        <p:spPr>
          <a:xfrm>
            <a:off x="6496597" y="815162"/>
            <a:ext cx="5885903" cy="4114800"/>
          </a:xfrm>
          <a:prstGeom prst="rect">
            <a:avLst/>
          </a:prstGeom>
        </p:spPr>
      </p:pic>
    </p:spTree>
    <p:extLst>
      <p:ext uri="{BB962C8B-B14F-4D97-AF65-F5344CB8AC3E}">
        <p14:creationId xmlns:p14="http://schemas.microsoft.com/office/powerpoint/2010/main" val="33385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990D80-7C00-14FE-E03B-9A0F1BA7A8B9}"/>
              </a:ext>
            </a:extLst>
          </p:cNvPr>
          <p:cNvSpPr/>
          <p:nvPr/>
        </p:nvSpPr>
        <p:spPr>
          <a:xfrm>
            <a:off x="550506" y="53184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Twitter</a:t>
            </a:r>
          </a:p>
          <a:p>
            <a:r>
              <a:rPr lang="en-US"/>
              <a:t>Data  </a:t>
            </a:r>
            <a:endParaRPr lang="en-US">
              <a:effectLst/>
            </a:endParaRPr>
          </a:p>
        </p:txBody>
      </p:sp>
      <p:sp>
        <p:nvSpPr>
          <p:cNvPr id="4" name="Arrow: Right 3">
            <a:extLst>
              <a:ext uri="{FF2B5EF4-FFF2-40B4-BE49-F238E27FC236}">
                <a16:creationId xmlns:a16="http://schemas.microsoft.com/office/drawing/2014/main" id="{C129F782-FD1A-33EE-03D4-5D5AEFBBAFF6}"/>
              </a:ext>
            </a:extLst>
          </p:cNvPr>
          <p:cNvSpPr/>
          <p:nvPr/>
        </p:nvSpPr>
        <p:spPr>
          <a:xfrm>
            <a:off x="1912776" y="851032"/>
            <a:ext cx="1623526"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C440861-CA0E-4E5D-2C7E-7A6D61225976}"/>
              </a:ext>
            </a:extLst>
          </p:cNvPr>
          <p:cNvSpPr txBox="1"/>
          <p:nvPr/>
        </p:nvSpPr>
        <p:spPr>
          <a:xfrm>
            <a:off x="298580" y="117806"/>
            <a:ext cx="6102220" cy="369332"/>
          </a:xfrm>
          <a:prstGeom prst="rect">
            <a:avLst/>
          </a:prstGeom>
          <a:noFill/>
        </p:spPr>
        <p:txBody>
          <a:bodyPr wrap="square">
            <a:spAutoFit/>
          </a:bodyPr>
          <a:lstStyle/>
          <a:p>
            <a:r>
              <a:rPr lang="en-US" sz="1800" b="1" i="0" u="none" strike="noStrike" dirty="0">
                <a:solidFill>
                  <a:srgbClr val="000000"/>
                </a:solidFill>
                <a:effectLst/>
                <a:latin typeface="Cambria" panose="02040503050406030204" pitchFamily="18" charset="0"/>
              </a:rPr>
              <a:t>Existing Data Flow Diagram</a:t>
            </a:r>
            <a:endParaRPr lang="en-US" b="1" dirty="0"/>
          </a:p>
        </p:txBody>
      </p:sp>
      <p:sp>
        <p:nvSpPr>
          <p:cNvPr id="8" name="Rectangle 7">
            <a:extLst>
              <a:ext uri="{FF2B5EF4-FFF2-40B4-BE49-F238E27FC236}">
                <a16:creationId xmlns:a16="http://schemas.microsoft.com/office/drawing/2014/main" id="{853D77AF-CC46-1B72-F78A-4D663962A079}"/>
              </a:ext>
            </a:extLst>
          </p:cNvPr>
          <p:cNvSpPr/>
          <p:nvPr/>
        </p:nvSpPr>
        <p:spPr>
          <a:xfrm>
            <a:off x="3704253" y="625151"/>
            <a:ext cx="1707502" cy="9144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err="1"/>
              <a:t>Extrat</a:t>
            </a:r>
            <a:r>
              <a:rPr lang="en-US" dirty="0"/>
              <a:t> and store tweets  </a:t>
            </a:r>
          </a:p>
        </p:txBody>
      </p:sp>
      <p:sp>
        <p:nvSpPr>
          <p:cNvPr id="16" name="Rectangle 15">
            <a:extLst>
              <a:ext uri="{FF2B5EF4-FFF2-40B4-BE49-F238E27FC236}">
                <a16:creationId xmlns:a16="http://schemas.microsoft.com/office/drawing/2014/main" id="{7A9E4488-4525-C2AC-6786-1835F2B3433C}"/>
              </a:ext>
            </a:extLst>
          </p:cNvPr>
          <p:cNvSpPr/>
          <p:nvPr/>
        </p:nvSpPr>
        <p:spPr>
          <a:xfrm>
            <a:off x="6400800" y="531845"/>
            <a:ext cx="1530221" cy="11733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Preprocessing and cleaning of tweets</a:t>
            </a:r>
          </a:p>
        </p:txBody>
      </p:sp>
      <p:sp>
        <p:nvSpPr>
          <p:cNvPr id="17" name="Rectangle 16">
            <a:extLst>
              <a:ext uri="{FF2B5EF4-FFF2-40B4-BE49-F238E27FC236}">
                <a16:creationId xmlns:a16="http://schemas.microsoft.com/office/drawing/2014/main" id="{30081212-847A-F8DF-2695-09E01B208696}"/>
              </a:ext>
            </a:extLst>
          </p:cNvPr>
          <p:cNvSpPr/>
          <p:nvPr/>
        </p:nvSpPr>
        <p:spPr>
          <a:xfrm>
            <a:off x="2397967" y="3977949"/>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Positive</a:t>
            </a:r>
          </a:p>
        </p:txBody>
      </p:sp>
      <p:sp>
        <p:nvSpPr>
          <p:cNvPr id="18" name="Rectangle 17">
            <a:extLst>
              <a:ext uri="{FF2B5EF4-FFF2-40B4-BE49-F238E27FC236}">
                <a16:creationId xmlns:a16="http://schemas.microsoft.com/office/drawing/2014/main" id="{8B31D079-6173-39C7-0051-9535E2A6BEDA}"/>
              </a:ext>
            </a:extLst>
          </p:cNvPr>
          <p:cNvSpPr/>
          <p:nvPr/>
        </p:nvSpPr>
        <p:spPr>
          <a:xfrm>
            <a:off x="3704253" y="2210516"/>
            <a:ext cx="1424007"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Sentiment classification</a:t>
            </a:r>
          </a:p>
        </p:txBody>
      </p:sp>
      <p:sp>
        <p:nvSpPr>
          <p:cNvPr id="19" name="Rectangle 18">
            <a:extLst>
              <a:ext uri="{FF2B5EF4-FFF2-40B4-BE49-F238E27FC236}">
                <a16:creationId xmlns:a16="http://schemas.microsoft.com/office/drawing/2014/main" id="{311CE639-9E8A-98BA-5B9F-79EEA4294087}"/>
              </a:ext>
            </a:extLst>
          </p:cNvPr>
          <p:cNvSpPr/>
          <p:nvPr/>
        </p:nvSpPr>
        <p:spPr>
          <a:xfrm>
            <a:off x="4585996" y="397795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a:t>
            </a:r>
          </a:p>
        </p:txBody>
      </p:sp>
      <p:sp>
        <p:nvSpPr>
          <p:cNvPr id="20" name="Rectangle 19">
            <a:extLst>
              <a:ext uri="{FF2B5EF4-FFF2-40B4-BE49-F238E27FC236}">
                <a16:creationId xmlns:a16="http://schemas.microsoft.com/office/drawing/2014/main" id="{CC71A95D-120A-801B-E638-44C81B7EF992}"/>
              </a:ext>
            </a:extLst>
          </p:cNvPr>
          <p:cNvSpPr/>
          <p:nvPr/>
        </p:nvSpPr>
        <p:spPr>
          <a:xfrm>
            <a:off x="6792686" y="3977950"/>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
        <p:nvSpPr>
          <p:cNvPr id="21" name="Rectangle 20">
            <a:extLst>
              <a:ext uri="{FF2B5EF4-FFF2-40B4-BE49-F238E27FC236}">
                <a16:creationId xmlns:a16="http://schemas.microsoft.com/office/drawing/2014/main" id="{DCE7CEBB-0A6D-289F-78CD-6CD4A776406F}"/>
              </a:ext>
            </a:extLst>
          </p:cNvPr>
          <p:cNvSpPr/>
          <p:nvPr/>
        </p:nvSpPr>
        <p:spPr>
          <a:xfrm>
            <a:off x="9380376" y="3977949"/>
            <a:ext cx="1821024"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Visual Representation</a:t>
            </a:r>
            <a:endParaRPr lang="en-US" dirty="0"/>
          </a:p>
        </p:txBody>
      </p:sp>
      <p:sp>
        <p:nvSpPr>
          <p:cNvPr id="29" name="Arrow: Bent-Up 28">
            <a:extLst>
              <a:ext uri="{FF2B5EF4-FFF2-40B4-BE49-F238E27FC236}">
                <a16:creationId xmlns:a16="http://schemas.microsoft.com/office/drawing/2014/main" id="{D07F846B-50AB-B038-129F-9A144B0160B6}"/>
              </a:ext>
            </a:extLst>
          </p:cNvPr>
          <p:cNvSpPr/>
          <p:nvPr/>
        </p:nvSpPr>
        <p:spPr>
          <a:xfrm rot="5400000" flipV="1">
            <a:off x="5887616" y="2052735"/>
            <a:ext cx="1026367" cy="102636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E4CF5FA-2DE1-E4A8-8E40-1FE2E2184756}"/>
              </a:ext>
            </a:extLst>
          </p:cNvPr>
          <p:cNvSpPr/>
          <p:nvPr/>
        </p:nvSpPr>
        <p:spPr>
          <a:xfrm rot="8644362">
            <a:off x="3286231" y="3523246"/>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5D9EC2E-F245-E96E-D033-7796F2F9314E}"/>
              </a:ext>
            </a:extLst>
          </p:cNvPr>
          <p:cNvSpPr/>
          <p:nvPr/>
        </p:nvSpPr>
        <p:spPr>
          <a:xfrm rot="2684216">
            <a:off x="4462904" y="3568736"/>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7DECE7A-A636-A3E5-ACC0-E790999DE934}"/>
              </a:ext>
            </a:extLst>
          </p:cNvPr>
          <p:cNvSpPr/>
          <p:nvPr/>
        </p:nvSpPr>
        <p:spPr>
          <a:xfrm>
            <a:off x="6130988" y="429713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46D49F33-95C3-EEC5-7303-6870A939BA2A}"/>
              </a:ext>
            </a:extLst>
          </p:cNvPr>
          <p:cNvSpPr/>
          <p:nvPr/>
        </p:nvSpPr>
        <p:spPr>
          <a:xfrm>
            <a:off x="8385888" y="427030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Right 36">
            <a:extLst>
              <a:ext uri="{FF2B5EF4-FFF2-40B4-BE49-F238E27FC236}">
                <a16:creationId xmlns:a16="http://schemas.microsoft.com/office/drawing/2014/main" id="{48465A23-60C9-F0AF-C593-2D90A017C2B9}"/>
              </a:ext>
            </a:extLst>
          </p:cNvPr>
          <p:cNvSpPr/>
          <p:nvPr/>
        </p:nvSpPr>
        <p:spPr>
          <a:xfrm>
            <a:off x="5501948" y="950262"/>
            <a:ext cx="89885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29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ppt_x"/>
                                          </p:val>
                                        </p:tav>
                                        <p:tav tm="100000">
                                          <p:val>
                                            <p:strVal val="#ppt_x"/>
                                          </p:val>
                                        </p:tav>
                                      </p:tavLst>
                                    </p:anim>
                                    <p:anim calcmode="lin" valueType="num">
                                      <p:cBhvr additive="base">
                                        <p:cTn id="7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6" grpId="0" animBg="1"/>
      <p:bldP spid="17" grpId="0" animBg="1"/>
      <p:bldP spid="18" grpId="0" animBg="1"/>
      <p:bldP spid="19" grpId="0" animBg="1"/>
      <p:bldP spid="20" grpId="0" animBg="1"/>
      <p:bldP spid="21" grpId="0" animBg="1"/>
      <p:bldP spid="29" grpId="0" animBg="1"/>
      <p:bldP spid="31" grpId="0" animBg="1"/>
      <p:bldP spid="32" grpId="0" animBg="1"/>
      <p:bldP spid="33" grpId="0" animBg="1"/>
      <p:bldP spid="34" grpId="0" animBg="1"/>
      <p:bldP spid="37" grpId="0"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545</TotalTime>
  <Words>1120</Words>
  <Application>Microsoft Office PowerPoint</Application>
  <PresentationFormat>Widescreen</PresentationFormat>
  <Paragraphs>124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Cambria</vt:lpstr>
      <vt:lpstr>Gill Sans MT</vt:lpstr>
      <vt:lpstr>Roboto</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used :</vt:lpstr>
      <vt:lpstr>Methodologies used</vt:lpstr>
      <vt:lpstr>Protocols </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vardhan</dc:creator>
  <cp:lastModifiedBy>vishnu vardhan</cp:lastModifiedBy>
  <cp:revision>14</cp:revision>
  <dcterms:created xsi:type="dcterms:W3CDTF">2024-03-09T12:25:41Z</dcterms:created>
  <dcterms:modified xsi:type="dcterms:W3CDTF">2024-05-15T05:15:18Z</dcterms:modified>
</cp:coreProperties>
</file>